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9" r:id="rId2"/>
    <p:sldId id="337" r:id="rId3"/>
    <p:sldId id="340" r:id="rId4"/>
    <p:sldId id="257" r:id="rId5"/>
    <p:sldId id="341" r:id="rId6"/>
    <p:sldId id="375" r:id="rId7"/>
    <p:sldId id="376" r:id="rId8"/>
    <p:sldId id="381" r:id="rId9"/>
    <p:sldId id="385" r:id="rId10"/>
    <p:sldId id="384" r:id="rId11"/>
    <p:sldId id="386" r:id="rId12"/>
    <p:sldId id="387" r:id="rId13"/>
    <p:sldId id="389" r:id="rId14"/>
    <p:sldId id="339" r:id="rId15"/>
    <p:sldId id="300" r:id="rId16"/>
    <p:sldId id="390" r:id="rId17"/>
    <p:sldId id="393" r:id="rId18"/>
    <p:sldId id="265" r:id="rId19"/>
    <p:sldId id="347" r:id="rId20"/>
    <p:sldId id="394" r:id="rId21"/>
    <p:sldId id="402" r:id="rId22"/>
    <p:sldId id="395" r:id="rId23"/>
    <p:sldId id="396" r:id="rId24"/>
    <p:sldId id="403" r:id="rId25"/>
    <p:sldId id="404" r:id="rId26"/>
    <p:sldId id="399" r:id="rId27"/>
    <p:sldId id="398" r:id="rId28"/>
    <p:sldId id="397" r:id="rId29"/>
    <p:sldId id="287" r:id="rId30"/>
    <p:sldId id="330" r:id="rId31"/>
  </p:sldIdLst>
  <p:sldSz cx="9144000" cy="6858000" type="screen4x3"/>
  <p:notesSz cx="6808788" cy="99409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7E"/>
    <a:srgbClr val="F0BD1B"/>
    <a:srgbClr val="006D7F"/>
    <a:srgbClr val="393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0DA7E-A4CC-499E-A182-DAB5934E5C93}" v="6" dt="2024-09-23T07:44:01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44" autoAdjust="0"/>
    <p:restoredTop sz="70249" autoAdjust="0"/>
  </p:normalViewPr>
  <p:slideViewPr>
    <p:cSldViewPr>
      <p:cViewPr varScale="1">
        <p:scale>
          <a:sx n="44" d="100"/>
          <a:sy n="44" d="100"/>
        </p:scale>
        <p:origin x="16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sa Finney" userId="6797c302-3968-4e39-9520-ac1d3715c8fe" providerId="ADAL" clId="{5F80DA7E-A4CC-499E-A182-DAB5934E5C93}"/>
    <pc:docChg chg="custSel addSld delSld modSld">
      <pc:chgData name="Nissa Finney" userId="6797c302-3968-4e39-9520-ac1d3715c8fe" providerId="ADAL" clId="{5F80DA7E-A4CC-499E-A182-DAB5934E5C93}" dt="2024-09-23T07:45:10.099" v="784" actId="20577"/>
      <pc:docMkLst>
        <pc:docMk/>
      </pc:docMkLst>
      <pc:sldChg chg="addSp delSp modSp mod">
        <pc:chgData name="Nissa Finney" userId="6797c302-3968-4e39-9520-ac1d3715c8fe" providerId="ADAL" clId="{5F80DA7E-A4CC-499E-A182-DAB5934E5C93}" dt="2024-09-23T07:12:08.872" v="289"/>
        <pc:sldMkLst>
          <pc:docMk/>
          <pc:sldMk cId="1921363916" sldId="257"/>
        </pc:sldMkLst>
        <pc:spChg chg="mod">
          <ac:chgData name="Nissa Finney" userId="6797c302-3968-4e39-9520-ac1d3715c8fe" providerId="ADAL" clId="{5F80DA7E-A4CC-499E-A182-DAB5934E5C93}" dt="2024-09-23T07:11:35.096" v="277" actId="1037"/>
          <ac:spMkLst>
            <pc:docMk/>
            <pc:sldMk cId="1921363916" sldId="257"/>
            <ac:spMk id="3" creationId="{5EDD72A9-9B7C-4FC1-92C4-CC1C684DCA68}"/>
          </ac:spMkLst>
        </pc:spChg>
        <pc:spChg chg="add mod">
          <ac:chgData name="Nissa Finney" userId="6797c302-3968-4e39-9520-ac1d3715c8fe" providerId="ADAL" clId="{5F80DA7E-A4CC-499E-A182-DAB5934E5C93}" dt="2024-09-23T07:11:38.937" v="285" actId="1037"/>
          <ac:spMkLst>
            <pc:docMk/>
            <pc:sldMk cId="1921363916" sldId="257"/>
            <ac:spMk id="5" creationId="{96C55D93-C35B-2466-0329-EB60171E70F4}"/>
          </ac:spMkLst>
        </pc:spChg>
        <pc:spChg chg="add mod ord">
          <ac:chgData name="Nissa Finney" userId="6797c302-3968-4e39-9520-ac1d3715c8fe" providerId="ADAL" clId="{5F80DA7E-A4CC-499E-A182-DAB5934E5C93}" dt="2024-09-23T07:12:01.576" v="288" actId="167"/>
          <ac:spMkLst>
            <pc:docMk/>
            <pc:sldMk cId="1921363916" sldId="257"/>
            <ac:spMk id="6" creationId="{4A5081AB-B7C4-BD52-8B6F-6C47D310A793}"/>
          </ac:spMkLst>
        </pc:spChg>
        <pc:picChg chg="add mod">
          <ac:chgData name="Nissa Finney" userId="6797c302-3968-4e39-9520-ac1d3715c8fe" providerId="ADAL" clId="{5F80DA7E-A4CC-499E-A182-DAB5934E5C93}" dt="2024-09-23T07:11:25.886" v="271" actId="1076"/>
          <ac:picMkLst>
            <pc:docMk/>
            <pc:sldMk cId="1921363916" sldId="257"/>
            <ac:picMk id="4" creationId="{4A85B947-F1F8-3B16-756D-1AAFF9C0826C}"/>
          </ac:picMkLst>
        </pc:picChg>
        <pc:picChg chg="add mod">
          <ac:chgData name="Nissa Finney" userId="6797c302-3968-4e39-9520-ac1d3715c8fe" providerId="ADAL" clId="{5F80DA7E-A4CC-499E-A182-DAB5934E5C93}" dt="2024-09-23T07:12:08.872" v="289"/>
          <ac:picMkLst>
            <pc:docMk/>
            <pc:sldMk cId="1921363916" sldId="257"/>
            <ac:picMk id="7" creationId="{6BF2F1AF-4C8C-AF8E-335B-C33B80B4C58B}"/>
          </ac:picMkLst>
        </pc:picChg>
        <pc:picChg chg="mod ord">
          <ac:chgData name="Nissa Finney" userId="6797c302-3968-4e39-9520-ac1d3715c8fe" providerId="ADAL" clId="{5F80DA7E-A4CC-499E-A182-DAB5934E5C93}" dt="2024-09-23T07:10:35.992" v="256" actId="167"/>
          <ac:picMkLst>
            <pc:docMk/>
            <pc:sldMk cId="1921363916" sldId="257"/>
            <ac:picMk id="12" creationId="{9E60FD51-5BD2-4325-A967-7C57913F97FC}"/>
          </ac:picMkLst>
        </pc:picChg>
        <pc:picChg chg="mod">
          <ac:chgData name="Nissa Finney" userId="6797c302-3968-4e39-9520-ac1d3715c8fe" providerId="ADAL" clId="{5F80DA7E-A4CC-499E-A182-DAB5934E5C93}" dt="2024-09-23T07:10:26.887" v="254" actId="1076"/>
          <ac:picMkLst>
            <pc:docMk/>
            <pc:sldMk cId="1921363916" sldId="257"/>
            <ac:picMk id="13" creationId="{AF755B60-11B4-4249-835A-018B02439787}"/>
          </ac:picMkLst>
        </pc:picChg>
        <pc:picChg chg="del">
          <ac:chgData name="Nissa Finney" userId="6797c302-3968-4e39-9520-ac1d3715c8fe" providerId="ADAL" clId="{5F80DA7E-A4CC-499E-A182-DAB5934E5C93}" dt="2024-09-23T07:11:48.284" v="286" actId="478"/>
          <ac:picMkLst>
            <pc:docMk/>
            <pc:sldMk cId="1921363916" sldId="257"/>
            <ac:picMk id="16" creationId="{712FCC67-15A1-402D-AB52-F5C2F26F3B82}"/>
          </ac:picMkLst>
        </pc:picChg>
      </pc:sldChg>
      <pc:sldChg chg="modSp mod">
        <pc:chgData name="Nissa Finney" userId="6797c302-3968-4e39-9520-ac1d3715c8fe" providerId="ADAL" clId="{5F80DA7E-A4CC-499E-A182-DAB5934E5C93}" dt="2024-09-23T07:09:13.471" v="245" actId="20577"/>
        <pc:sldMkLst>
          <pc:docMk/>
          <pc:sldMk cId="410840696" sldId="289"/>
        </pc:sldMkLst>
        <pc:spChg chg="mod">
          <ac:chgData name="Nissa Finney" userId="6797c302-3968-4e39-9520-ac1d3715c8fe" providerId="ADAL" clId="{5F80DA7E-A4CC-499E-A182-DAB5934E5C93}" dt="2024-09-23T07:09:07.143" v="226" actId="14100"/>
          <ac:spMkLst>
            <pc:docMk/>
            <pc:sldMk cId="410840696" sldId="289"/>
            <ac:spMk id="6" creationId="{00000000-0000-0000-0000-000000000000}"/>
          </ac:spMkLst>
        </pc:spChg>
        <pc:spChg chg="mod">
          <ac:chgData name="Nissa Finney" userId="6797c302-3968-4e39-9520-ac1d3715c8fe" providerId="ADAL" clId="{5F80DA7E-A4CC-499E-A182-DAB5934E5C93}" dt="2024-09-23T07:09:13.471" v="245" actId="20577"/>
          <ac:spMkLst>
            <pc:docMk/>
            <pc:sldMk cId="410840696" sldId="289"/>
            <ac:spMk id="7" creationId="{2DA1340D-4F6C-4F60-8984-44964428CC43}"/>
          </ac:spMkLst>
        </pc:spChg>
      </pc:sldChg>
      <pc:sldChg chg="modSp mod">
        <pc:chgData name="Nissa Finney" userId="6797c302-3968-4e39-9520-ac1d3715c8fe" providerId="ADAL" clId="{5F80DA7E-A4CC-499E-A182-DAB5934E5C93}" dt="2024-09-23T07:45:10.099" v="784" actId="20577"/>
        <pc:sldMkLst>
          <pc:docMk/>
          <pc:sldMk cId="1590772348" sldId="300"/>
        </pc:sldMkLst>
        <pc:spChg chg="mod">
          <ac:chgData name="Nissa Finney" userId="6797c302-3968-4e39-9520-ac1d3715c8fe" providerId="ADAL" clId="{5F80DA7E-A4CC-499E-A182-DAB5934E5C93}" dt="2024-09-23T07:45:10.099" v="784" actId="20577"/>
          <ac:spMkLst>
            <pc:docMk/>
            <pc:sldMk cId="1590772348" sldId="300"/>
            <ac:spMk id="5" creationId="{503EB0E7-3C55-4103-8EAA-61CF65E86A8D}"/>
          </ac:spMkLst>
        </pc:spChg>
      </pc:sldChg>
      <pc:sldChg chg="modSp mod">
        <pc:chgData name="Nissa Finney" userId="6797c302-3968-4e39-9520-ac1d3715c8fe" providerId="ADAL" clId="{5F80DA7E-A4CC-499E-A182-DAB5934E5C93}" dt="2024-09-23T07:43:17.154" v="764" actId="2711"/>
        <pc:sldMkLst>
          <pc:docMk/>
          <pc:sldMk cId="1154616870" sldId="330"/>
        </pc:sldMkLst>
        <pc:spChg chg="mod">
          <ac:chgData name="Nissa Finney" userId="6797c302-3968-4e39-9520-ac1d3715c8fe" providerId="ADAL" clId="{5F80DA7E-A4CC-499E-A182-DAB5934E5C93}" dt="2024-09-23T07:43:17.154" v="764" actId="2711"/>
          <ac:spMkLst>
            <pc:docMk/>
            <pc:sldMk cId="1154616870" sldId="330"/>
            <ac:spMk id="6" creationId="{64995B32-4320-EF9B-CE0B-F98A94966A76}"/>
          </ac:spMkLst>
        </pc:spChg>
      </pc:sldChg>
      <pc:sldChg chg="del">
        <pc:chgData name="Nissa Finney" userId="6797c302-3968-4e39-9520-ac1d3715c8fe" providerId="ADAL" clId="{5F80DA7E-A4CC-499E-A182-DAB5934E5C93}" dt="2024-09-23T07:12:10.682" v="290" actId="47"/>
        <pc:sldMkLst>
          <pc:docMk/>
          <pc:sldMk cId="4129748517" sldId="372"/>
        </pc:sldMkLst>
      </pc:sldChg>
      <pc:sldChg chg="modSp mod">
        <pc:chgData name="Nissa Finney" userId="6797c302-3968-4e39-9520-ac1d3715c8fe" providerId="ADAL" clId="{5F80DA7E-A4CC-499E-A182-DAB5934E5C93}" dt="2024-09-23T07:44:01.175" v="769" actId="20578"/>
        <pc:sldMkLst>
          <pc:docMk/>
          <pc:sldMk cId="3259532381" sldId="376"/>
        </pc:sldMkLst>
        <pc:spChg chg="mod">
          <ac:chgData name="Nissa Finney" userId="6797c302-3968-4e39-9520-ac1d3715c8fe" providerId="ADAL" clId="{5F80DA7E-A4CC-499E-A182-DAB5934E5C93}" dt="2024-09-23T07:44:01.175" v="769" actId="20578"/>
          <ac:spMkLst>
            <pc:docMk/>
            <pc:sldMk cId="3259532381" sldId="376"/>
            <ac:spMk id="2" creationId="{73FB29D7-E005-AD1A-866D-70C55FFFF74E}"/>
          </ac:spMkLst>
        </pc:spChg>
      </pc:sldChg>
      <pc:sldChg chg="del">
        <pc:chgData name="Nissa Finney" userId="6797c302-3968-4e39-9520-ac1d3715c8fe" providerId="ADAL" clId="{5F80DA7E-A4CC-499E-A182-DAB5934E5C93}" dt="2024-09-23T07:13:28.164" v="362" actId="47"/>
        <pc:sldMkLst>
          <pc:docMk/>
          <pc:sldMk cId="729457392" sldId="377"/>
        </pc:sldMkLst>
      </pc:sldChg>
      <pc:sldChg chg="del">
        <pc:chgData name="Nissa Finney" userId="6797c302-3968-4e39-9520-ac1d3715c8fe" providerId="ADAL" clId="{5F80DA7E-A4CC-499E-A182-DAB5934E5C93}" dt="2024-09-23T07:13:29.951" v="363" actId="47"/>
        <pc:sldMkLst>
          <pc:docMk/>
          <pc:sldMk cId="3198207436" sldId="378"/>
        </pc:sldMkLst>
      </pc:sldChg>
      <pc:sldChg chg="del">
        <pc:chgData name="Nissa Finney" userId="6797c302-3968-4e39-9520-ac1d3715c8fe" providerId="ADAL" clId="{5F80DA7E-A4CC-499E-A182-DAB5934E5C93}" dt="2024-09-23T07:13:32.557" v="364" actId="47"/>
        <pc:sldMkLst>
          <pc:docMk/>
          <pc:sldMk cId="37217183" sldId="379"/>
        </pc:sldMkLst>
      </pc:sldChg>
      <pc:sldChg chg="del">
        <pc:chgData name="Nissa Finney" userId="6797c302-3968-4e39-9520-ac1d3715c8fe" providerId="ADAL" clId="{5F80DA7E-A4CC-499E-A182-DAB5934E5C93}" dt="2024-09-23T07:13:46.605" v="366" actId="47"/>
        <pc:sldMkLst>
          <pc:docMk/>
          <pc:sldMk cId="1839375574" sldId="380"/>
        </pc:sldMkLst>
      </pc:sldChg>
      <pc:sldChg chg="del">
        <pc:chgData name="Nissa Finney" userId="6797c302-3968-4e39-9520-ac1d3715c8fe" providerId="ADAL" clId="{5F80DA7E-A4CC-499E-A182-DAB5934E5C93}" dt="2024-09-23T07:13:54.921" v="367" actId="47"/>
        <pc:sldMkLst>
          <pc:docMk/>
          <pc:sldMk cId="921256208" sldId="382"/>
        </pc:sldMkLst>
      </pc:sldChg>
      <pc:sldChg chg="del">
        <pc:chgData name="Nissa Finney" userId="6797c302-3968-4e39-9520-ac1d3715c8fe" providerId="ADAL" clId="{5F80DA7E-A4CC-499E-A182-DAB5934E5C93}" dt="2024-09-23T07:13:42.599" v="365" actId="47"/>
        <pc:sldMkLst>
          <pc:docMk/>
          <pc:sldMk cId="9196573" sldId="383"/>
        </pc:sldMkLst>
      </pc:sldChg>
      <pc:sldChg chg="del">
        <pc:chgData name="Nissa Finney" userId="6797c302-3968-4e39-9520-ac1d3715c8fe" providerId="ADAL" clId="{5F80DA7E-A4CC-499E-A182-DAB5934E5C93}" dt="2024-09-23T07:14:22.644" v="368" actId="47"/>
        <pc:sldMkLst>
          <pc:docMk/>
          <pc:sldMk cId="2345705802" sldId="388"/>
        </pc:sldMkLst>
      </pc:sldChg>
      <pc:sldChg chg="modSp mod">
        <pc:chgData name="Nissa Finney" userId="6797c302-3968-4e39-9520-ac1d3715c8fe" providerId="ADAL" clId="{5F80DA7E-A4CC-499E-A182-DAB5934E5C93}" dt="2024-09-23T07:15:02.155" v="393" actId="6549"/>
        <pc:sldMkLst>
          <pc:docMk/>
          <pc:sldMk cId="813617983" sldId="394"/>
        </pc:sldMkLst>
        <pc:spChg chg="mod">
          <ac:chgData name="Nissa Finney" userId="6797c302-3968-4e39-9520-ac1d3715c8fe" providerId="ADAL" clId="{5F80DA7E-A4CC-499E-A182-DAB5934E5C93}" dt="2024-09-23T07:15:02.155" v="393" actId="6549"/>
          <ac:spMkLst>
            <pc:docMk/>
            <pc:sldMk cId="813617983" sldId="394"/>
            <ac:spMk id="3" creationId="{6F2AAA89-C790-970F-4240-4E17C3D53F4E}"/>
          </ac:spMkLst>
        </pc:spChg>
      </pc:sldChg>
      <pc:sldChg chg="modSp mod">
        <pc:chgData name="Nissa Finney" userId="6797c302-3968-4e39-9520-ac1d3715c8fe" providerId="ADAL" clId="{5F80DA7E-A4CC-499E-A182-DAB5934E5C93}" dt="2024-09-23T07:17:45.541" v="572" actId="20577"/>
        <pc:sldMkLst>
          <pc:docMk/>
          <pc:sldMk cId="3351419243" sldId="399"/>
        </pc:sldMkLst>
        <pc:spChg chg="mod">
          <ac:chgData name="Nissa Finney" userId="6797c302-3968-4e39-9520-ac1d3715c8fe" providerId="ADAL" clId="{5F80DA7E-A4CC-499E-A182-DAB5934E5C93}" dt="2024-09-23T07:17:45.541" v="572" actId="20577"/>
          <ac:spMkLst>
            <pc:docMk/>
            <pc:sldMk cId="3351419243" sldId="399"/>
            <ac:spMk id="3" creationId="{E1407979-59CF-41CB-3B76-D9A49E0D747E}"/>
          </ac:spMkLst>
        </pc:spChg>
        <pc:spChg chg="mod">
          <ac:chgData name="Nissa Finney" userId="6797c302-3968-4e39-9520-ac1d3715c8fe" providerId="ADAL" clId="{5F80DA7E-A4CC-499E-A182-DAB5934E5C93}" dt="2024-09-23T07:16:20.461" v="449" actId="20577"/>
          <ac:spMkLst>
            <pc:docMk/>
            <pc:sldMk cId="3351419243" sldId="399"/>
            <ac:spMk id="18" creationId="{79A81F67-4E9D-4A93-AC9E-F5FDF356EA78}"/>
          </ac:spMkLst>
        </pc:spChg>
      </pc:sldChg>
      <pc:sldChg chg="del">
        <pc:chgData name="Nissa Finney" userId="6797c302-3968-4e39-9520-ac1d3715c8fe" providerId="ADAL" clId="{5F80DA7E-A4CC-499E-A182-DAB5934E5C93}" dt="2024-09-23T07:41:08.721" v="609" actId="47"/>
        <pc:sldMkLst>
          <pc:docMk/>
          <pc:sldMk cId="3538968837" sldId="400"/>
        </pc:sldMkLst>
      </pc:sldChg>
      <pc:sldChg chg="del">
        <pc:chgData name="Nissa Finney" userId="6797c302-3968-4e39-9520-ac1d3715c8fe" providerId="ADAL" clId="{5F80DA7E-A4CC-499E-A182-DAB5934E5C93}" dt="2024-09-23T07:41:07.525" v="608" actId="47"/>
        <pc:sldMkLst>
          <pc:docMk/>
          <pc:sldMk cId="1877708014" sldId="401"/>
        </pc:sldMkLst>
      </pc:sldChg>
      <pc:sldChg chg="modSp add mod">
        <pc:chgData name="Nissa Finney" userId="6797c302-3968-4e39-9520-ac1d3715c8fe" providerId="ADAL" clId="{5F80DA7E-A4CC-499E-A182-DAB5934E5C93}" dt="2024-09-23T07:40:55.202" v="607" actId="1035"/>
        <pc:sldMkLst>
          <pc:docMk/>
          <pc:sldMk cId="2466647176" sldId="402"/>
        </pc:sldMkLst>
        <pc:spChg chg="mod">
          <ac:chgData name="Nissa Finney" userId="6797c302-3968-4e39-9520-ac1d3715c8fe" providerId="ADAL" clId="{5F80DA7E-A4CC-499E-A182-DAB5934E5C93}" dt="2024-09-23T07:40:55.202" v="607" actId="1035"/>
          <ac:spMkLst>
            <pc:docMk/>
            <pc:sldMk cId="2466647176" sldId="402"/>
            <ac:spMk id="6" creationId="{BC346978-C1A2-AEA0-C8F0-3573D2A0F8D4}"/>
          </ac:spMkLst>
        </pc:spChg>
      </pc:sldChg>
      <pc:sldChg chg="modSp del mod">
        <pc:chgData name="Nissa Finney" userId="6797c302-3968-4e39-9520-ac1d3715c8fe" providerId="ADAL" clId="{5F80DA7E-A4CC-499E-A182-DAB5934E5C93}" dt="2024-09-23T07:37:15.258" v="573" actId="2696"/>
        <pc:sldMkLst>
          <pc:docMk/>
          <pc:sldMk cId="3954938684" sldId="402"/>
        </pc:sldMkLst>
        <pc:spChg chg="mod">
          <ac:chgData name="Nissa Finney" userId="6797c302-3968-4e39-9520-ac1d3715c8fe" providerId="ADAL" clId="{5F80DA7E-A4CC-499E-A182-DAB5934E5C93}" dt="2024-09-23T07:16:05.345" v="426" actId="20577"/>
          <ac:spMkLst>
            <pc:docMk/>
            <pc:sldMk cId="3954938684" sldId="402"/>
            <ac:spMk id="6" creationId="{BC346978-C1A2-AEA0-C8F0-3573D2A0F8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64BE-E5FE-424E-AC57-A6716C792E3F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46FF1-FEFF-4D60-BD1F-D1A963E16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6027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46FF1-FEFF-4D60-BD1F-D1A963E16AC5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997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46FF1-FEFF-4D60-BD1F-D1A963E16AC5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135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D3BB7-D134-47D1-90E7-DF376609EB75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FF017-94B2-4239-9253-D3FD5042AF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179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D3BB7-D134-47D1-90E7-DF376609EB75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FF017-94B2-4239-9253-D3FD5042AF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510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D3BB7-D134-47D1-90E7-DF376609EB75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FF017-94B2-4239-9253-D3FD5042AF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524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D3BB7-D134-47D1-90E7-DF376609EB75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FF017-94B2-4239-9253-D3FD5042AF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188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D3BB7-D134-47D1-90E7-DF376609EB75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FF017-94B2-4239-9253-D3FD5042AF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688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D3BB7-D134-47D1-90E7-DF376609EB75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FF017-94B2-4239-9253-D3FD5042AF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728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D3BB7-D134-47D1-90E7-DF376609EB75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FF017-94B2-4239-9253-D3FD5042AF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208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D3BB7-D134-47D1-90E7-DF376609EB75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FF017-94B2-4239-9253-D3FD5042AF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14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os\Desktop\Zoran-PP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80308"/>
            <a:ext cx="4791075" cy="41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9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D3BB7-D134-47D1-90E7-DF376609EB75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FF017-94B2-4239-9253-D3FD5042AF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864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D3BB7-D134-47D1-90E7-DF376609EB75}" type="datetimeFigureOut">
              <a:rPr lang="sr-Latn-RS" smtClean="0"/>
              <a:t>23.9.2024.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FF017-94B2-4239-9253-D3FD5042AF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164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232" y="5733256"/>
            <a:ext cx="2304256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ZORAN ORLOVIĆ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492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://www.ethnicity.ac.uk/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Nissa.Finney@st-Andrews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nsurvey.co.uk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eta.ukdataservice.ac.uk/datacatalogue/studies/study?id=9116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hyperlink" Target="http://www.ethnicity.ac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vensurvey.co.uk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or.org/AAPOR_Main/media/MainSiteFiles/NPS_TF_Report_Final_7_revised_FNL_6_22_13.pdf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uploads-ssl.webflow.com/5f5bdc0f30fe4b120448a029/5f973b076be4cadc5045fad3_An%20Avoidable%20Crisis.pdf" TargetMode="External"/><Relationship Id="rId4" Type="http://schemas.openxmlformats.org/officeDocument/2006/relationships/hyperlink" Target="http://doi.org/10.5255/UKDA-SN-9116-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2109021"/>
            <a:ext cx="9144000" cy="1520725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Evidence for Equality National Survey (EVENS)</a:t>
            </a:r>
            <a:b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DTNR Webinar: Exploring Social Inequalities through National Datasets</a:t>
            </a: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GB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GB" sz="26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976" y="4748978"/>
            <a:ext cx="4788024" cy="1054511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48978"/>
            <a:ext cx="4355976" cy="1054511"/>
          </a:xfrm>
          <a:prstGeom prst="rect">
            <a:avLst/>
          </a:prstGeom>
          <a:blipFill dpi="0" rotWithShape="1">
            <a:blip r:embed="rId3"/>
            <a:srcRect/>
            <a:tile tx="-12700" ty="-31115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" y="6254102"/>
            <a:ext cx="1875271" cy="607728"/>
          </a:xfrm>
          <a:prstGeom prst="rect">
            <a:avLst/>
          </a:prstGeom>
        </p:spPr>
      </p:pic>
      <p:pic>
        <p:nvPicPr>
          <p:cNvPr id="1026" name="Picture 2" descr="J:\2021\02_CoDE survey\02_EVENS_national campaign for the public\09_PPT\linkovi\EVENS_LogoSpolja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76" y="0"/>
            <a:ext cx="2713131" cy="12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24EF909-E63E-486E-AAAC-B7B21321D669}"/>
              </a:ext>
            </a:extLst>
          </p:cNvPr>
          <p:cNvGrpSpPr/>
          <p:nvPr/>
        </p:nvGrpSpPr>
        <p:grpSpPr>
          <a:xfrm>
            <a:off x="6588224" y="6290523"/>
            <a:ext cx="2410279" cy="607728"/>
            <a:chOff x="6838897" y="6254102"/>
            <a:chExt cx="2482287" cy="6441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F7110C0-92D5-4B16-B508-51F64FCF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897" y="6290523"/>
              <a:ext cx="1224136" cy="607728"/>
            </a:xfrm>
            <a:prstGeom prst="rect">
              <a:avLst/>
            </a:prstGeom>
          </p:spPr>
        </p:pic>
        <p:pic>
          <p:nvPicPr>
            <p:cNvPr id="16" name="Picture 15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2914EE7D-EE18-4817-878A-42E101514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6254102"/>
              <a:ext cx="1868864" cy="47538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6787DE2-84D1-4DFB-BADD-216A26828F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37005" r="29913" b="45357"/>
          <a:stretch/>
        </p:blipFill>
        <p:spPr>
          <a:xfrm>
            <a:off x="1902441" y="5803489"/>
            <a:ext cx="4698441" cy="1064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94743D-966D-4354-9213-B59A96D2E7DA}"/>
              </a:ext>
            </a:extLst>
          </p:cNvPr>
          <p:cNvSpPr txBox="1"/>
          <p:nvPr/>
        </p:nvSpPr>
        <p:spPr>
          <a:xfrm>
            <a:off x="5236929" y="4813436"/>
            <a:ext cx="3744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hlinkClick r:id="rId9"/>
              </a:rPr>
              <a:t>Nissa.Finney@st-Andrews.ac.uk</a:t>
            </a:r>
            <a:endParaRPr lang="en-GB" sz="1400" dirty="0"/>
          </a:p>
          <a:p>
            <a:pPr algn="r"/>
            <a:r>
              <a:rPr lang="en-GB" sz="1400" dirty="0"/>
              <a:t>@EthnicityUK</a:t>
            </a:r>
          </a:p>
          <a:p>
            <a:pPr algn="r"/>
            <a:r>
              <a:rPr lang="en-GB" sz="1400" dirty="0"/>
              <a:t>@EVENSurvey</a:t>
            </a:r>
          </a:p>
          <a:p>
            <a:pPr algn="r"/>
            <a:r>
              <a:rPr lang="en-GB" sz="1400" dirty="0">
                <a:hlinkClick r:id="rId10"/>
              </a:rPr>
              <a:t>www.ethnicity.ac.uk</a:t>
            </a:r>
            <a:r>
              <a:rPr lang="en-GB" sz="1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D846B-660C-47CB-AA62-67F1242A3429}"/>
              </a:ext>
            </a:extLst>
          </p:cNvPr>
          <p:cNvSpPr/>
          <p:nvPr/>
        </p:nvSpPr>
        <p:spPr>
          <a:xfrm>
            <a:off x="0" y="3823382"/>
            <a:ext cx="9144000" cy="915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1340D-4F6C-4F60-8984-44964428CC43}"/>
              </a:ext>
            </a:extLst>
          </p:cNvPr>
          <p:cNvSpPr txBox="1"/>
          <p:nvPr/>
        </p:nvSpPr>
        <p:spPr>
          <a:xfrm>
            <a:off x="323529" y="3996353"/>
            <a:ext cx="8458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 Medium" pitchFamily="2" charset="0"/>
              </a:rPr>
              <a:t>Nissa Finney (University of St Andrews)</a:t>
            </a:r>
          </a:p>
          <a:p>
            <a:r>
              <a:rPr lang="en-GB" sz="1600" dirty="0">
                <a:latin typeface="Roboto Medium" pitchFamily="2" charset="0"/>
              </a:rPr>
              <a:t>2</a:t>
            </a:r>
            <a:r>
              <a:rPr lang="en-GB" sz="1600" baseline="30000" dirty="0">
                <a:latin typeface="Roboto Medium" pitchFamily="2" charset="0"/>
              </a:rPr>
              <a:t>nd</a:t>
            </a:r>
            <a:r>
              <a:rPr lang="en-GB" sz="1600" dirty="0">
                <a:latin typeface="Roboto Medium" pitchFamily="2" charset="0"/>
              </a:rPr>
              <a:t> October 2024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1084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2420888"/>
            <a:ext cx="7920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Roboto Medium" pitchFamily="2" charset="0"/>
                <a:ea typeface="Roboto Medium" pitchFamily="2" charset="0"/>
              </a:rPr>
              <a:t>Motivations for EVENS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8" name="Picture 3" descr="J:\2021\02_CoDE survey\02_EVENS_national campaign for the public\09_PPT\linkovi\EVENS_LogoUnutrasnjpng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C41140-EA81-47DB-AF9A-198DDD4DB638}"/>
              </a:ext>
            </a:extLst>
          </p:cNvPr>
          <p:cNvSpPr/>
          <p:nvPr/>
        </p:nvSpPr>
        <p:spPr>
          <a:xfrm>
            <a:off x="-24233" y="4748978"/>
            <a:ext cx="9168233" cy="1054511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539EC57-96F1-05AA-602B-71E7709C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09" y="1263300"/>
            <a:ext cx="4786223" cy="503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5D7E8D-09D1-EFC5-FBCE-0038DFE6CFE3}"/>
              </a:ext>
            </a:extLst>
          </p:cNvPr>
          <p:cNvSpPr txBox="1">
            <a:spLocks/>
          </p:cNvSpPr>
          <p:nvPr/>
        </p:nvSpPr>
        <p:spPr>
          <a:xfrm>
            <a:off x="395536" y="1398255"/>
            <a:ext cx="3031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/>
              <a:t>Larger sample sizes and more ethnic groups than any other UK social survey.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441C93-7AAD-90B0-1B85-E728E973A0D4}"/>
              </a:ext>
            </a:extLst>
          </p:cNvPr>
          <p:cNvSpPr txBox="1"/>
          <p:nvPr/>
        </p:nvSpPr>
        <p:spPr>
          <a:xfrm>
            <a:off x="281160" y="5070941"/>
            <a:ext cx="350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12322"/>
                </a:solidFill>
              </a:rPr>
              <a:t>UNWEIGHTED SAMPLE SIZES</a:t>
            </a:r>
          </a:p>
        </p:txBody>
      </p:sp>
    </p:spTree>
    <p:extLst>
      <p:ext uri="{BB962C8B-B14F-4D97-AF65-F5344CB8AC3E}">
        <p14:creationId xmlns:p14="http://schemas.microsoft.com/office/powerpoint/2010/main" val="103820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2420888"/>
            <a:ext cx="7920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Roboto Medium" pitchFamily="2" charset="0"/>
                <a:ea typeface="Roboto Medium" pitchFamily="2" charset="0"/>
              </a:rPr>
              <a:t>Motivations for EVENS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8" name="Picture 3" descr="J:\2021\02_CoDE survey\02_EVENS_national campaign for the public\09_PPT\linkovi\EVENS_LogoUnutrasnjpng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C41140-EA81-47DB-AF9A-198DDD4DB638}"/>
              </a:ext>
            </a:extLst>
          </p:cNvPr>
          <p:cNvSpPr/>
          <p:nvPr/>
        </p:nvSpPr>
        <p:spPr>
          <a:xfrm>
            <a:off x="-24233" y="4748978"/>
            <a:ext cx="9168233" cy="1054511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15A2DB-82B0-DC9A-31A4-6CBE4431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653229"/>
            <a:ext cx="6101568" cy="354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6CBC90-A6E2-07FB-3B33-A92207AD2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255" y="4918896"/>
            <a:ext cx="3524250" cy="12858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4FD2A7-94B9-4F72-CA25-8082DC5F8310}"/>
              </a:ext>
            </a:extLst>
          </p:cNvPr>
          <p:cNvSpPr txBox="1"/>
          <p:nvPr/>
        </p:nvSpPr>
        <p:spPr>
          <a:xfrm>
            <a:off x="5258255" y="4541059"/>
            <a:ext cx="40963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 Group		             Sample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872F0-4058-9EC6-1422-1C677AF3DB47}"/>
              </a:ext>
            </a:extLst>
          </p:cNvPr>
          <p:cNvSpPr txBox="1"/>
          <p:nvPr/>
        </p:nvSpPr>
        <p:spPr>
          <a:xfrm>
            <a:off x="468380" y="5142654"/>
            <a:ext cx="350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12322"/>
                </a:solidFill>
              </a:rPr>
              <a:t>UNWEIGHTED SAMPLE SIZES</a:t>
            </a:r>
          </a:p>
        </p:txBody>
      </p:sp>
    </p:spTree>
    <p:extLst>
      <p:ext uri="{BB962C8B-B14F-4D97-AF65-F5344CB8AC3E}">
        <p14:creationId xmlns:p14="http://schemas.microsoft.com/office/powerpoint/2010/main" val="19060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74" y="6066907"/>
            <a:ext cx="1875271" cy="607728"/>
          </a:xfrm>
          <a:prstGeom prst="rect">
            <a:avLst/>
          </a:prstGeom>
        </p:spPr>
      </p:pic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D582ACD4-8BE2-4E59-B593-E85D7954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29511EB-D32F-4F17-ACCD-6E216D6986B3}"/>
              </a:ext>
            </a:extLst>
          </p:cNvPr>
          <p:cNvSpPr txBox="1">
            <a:spLocks/>
          </p:cNvSpPr>
          <p:nvPr/>
        </p:nvSpPr>
        <p:spPr>
          <a:xfrm>
            <a:off x="899593" y="1127156"/>
            <a:ext cx="7632848" cy="41672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6D7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E6305-60AF-6909-F0BC-BB022B278998}"/>
              </a:ext>
            </a:extLst>
          </p:cNvPr>
          <p:cNvSpPr txBox="1"/>
          <p:nvPr/>
        </p:nvSpPr>
        <p:spPr>
          <a:xfrm>
            <a:off x="1998898" y="375063"/>
            <a:ext cx="682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006D7E"/>
                </a:solidFill>
              </a:rPr>
              <a:t>data adjustments: weights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470E1-93AD-1328-4657-95E31D9B7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37005" r="29913" b="45357"/>
          <a:stretch/>
        </p:blipFill>
        <p:spPr>
          <a:xfrm>
            <a:off x="4732253" y="5877272"/>
            <a:ext cx="4448259" cy="10081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7C545-1750-B9D5-ABC1-0545B4BF537F}"/>
              </a:ext>
            </a:extLst>
          </p:cNvPr>
          <p:cNvSpPr txBox="1">
            <a:spLocks/>
          </p:cNvSpPr>
          <p:nvPr/>
        </p:nvSpPr>
        <p:spPr>
          <a:xfrm>
            <a:off x="305211" y="1269868"/>
            <a:ext cx="8587269" cy="46074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Weights have been created for the EVENS dataset. Applying the weights enables you to use the data as if it were representative of the GB population.</a:t>
            </a:r>
          </a:p>
          <a:p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EVENS weights account for </a:t>
            </a:r>
            <a:r>
              <a:rPr lang="en-GB" sz="1800" b="1" dirty="0">
                <a:solidFill>
                  <a:srgbClr val="006D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coverage errors </a:t>
            </a: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</a:t>
            </a:r>
            <a:r>
              <a:rPr lang="en-GB" sz="1800" b="1" dirty="0">
                <a:solidFill>
                  <a:srgbClr val="006D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selection bias</a:t>
            </a:r>
          </a:p>
          <a:p>
            <a:pPr lvl="1"/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Adjustments for </a:t>
            </a:r>
            <a:r>
              <a:rPr lang="en-GB" sz="18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coverage error </a:t>
            </a: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align the EVENS sample with the GB population in terms of key demographic characteristics: ethnic group, age (group), sex, region</a:t>
            </a:r>
          </a:p>
          <a:p>
            <a:pPr lvl="1"/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Adjustments for </a:t>
            </a:r>
            <a:r>
              <a:rPr lang="en-GB" sz="18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selection bias</a:t>
            </a: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correct for the greater likelihood of some people (with particular characteristics) being more likely to take part in a/the survey</a:t>
            </a:r>
          </a:p>
          <a:p>
            <a:pPr lvl="1"/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Propensity score approach (quasi randomisation) is used that links EVENS participation to that from a reference probability sample (Baker et al 2013, Elliot and Valliant 2017), using responses to questions that are asked in the reference data and in EVENS</a:t>
            </a:r>
          </a:p>
          <a:p>
            <a:pPr lvl="1"/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Selection bias was adjusted on the basis of: voting eligibility, interest in politics, subjective general health, participation in religious events, religiosity, citizenship, trust in parliament, trust in the police</a:t>
            </a:r>
          </a:p>
          <a:p>
            <a:pPr lvl="1"/>
            <a:r>
              <a:rPr lang="en-GB" sz="1800" dirty="0">
                <a:solidFill>
                  <a:srgbClr val="2123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data used: Censuses 2011 and 2021, Annual Population Survey, </a:t>
            </a:r>
            <a:r>
              <a:rPr lang="en-GB" sz="1800" dirty="0" err="1">
                <a:solidFill>
                  <a:srgbClr val="2123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Ethpop</a:t>
            </a:r>
            <a:r>
              <a:rPr lang="en-GB" sz="1800" dirty="0">
                <a:solidFill>
                  <a:srgbClr val="2123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estimates (2019), European Social Survey</a:t>
            </a:r>
          </a:p>
          <a:p>
            <a:pPr lvl="1"/>
            <a:endParaRPr lang="en-GB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GB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0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D3F4C-86D9-2CA0-5F91-558266D1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IT IS VITAL TO USE WEIGHTS WHEN USING EVENS DATA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Several weight variables are provided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For general use, we recommend: </a:t>
            </a:r>
            <a:r>
              <a:rPr lang="en-GB" b="1" dirty="0">
                <a:solidFill>
                  <a:schemeClr val="bg1"/>
                </a:solidFill>
              </a:rPr>
              <a:t>“weight2021propensity_pop”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4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2109022"/>
            <a:ext cx="7127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about the data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8" name="Picture 3" descr="J:\2021\02_CoDE survey\02_EVENS_national campaign for the public\09_PPT\linkovi\EVENS_LogoUnutrasnjpng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C41140-EA81-47DB-AF9A-198DDD4DB638}"/>
              </a:ext>
            </a:extLst>
          </p:cNvPr>
          <p:cNvSpPr/>
          <p:nvPr/>
        </p:nvSpPr>
        <p:spPr>
          <a:xfrm>
            <a:off x="4355976" y="4748978"/>
            <a:ext cx="4788024" cy="1054511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6E5003-3583-4B11-93E2-2D3EB8F9E8C5}"/>
              </a:ext>
            </a:extLst>
          </p:cNvPr>
          <p:cNvSpPr/>
          <p:nvPr/>
        </p:nvSpPr>
        <p:spPr>
          <a:xfrm>
            <a:off x="0" y="4748978"/>
            <a:ext cx="4355976" cy="1054511"/>
          </a:xfrm>
          <a:prstGeom prst="rect">
            <a:avLst/>
          </a:prstGeom>
          <a:blipFill dpi="0" rotWithShape="1">
            <a:blip r:embed="rId3"/>
            <a:srcRect/>
            <a:tile tx="-12700" ty="-31115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5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DOCUMENTING THE LIVES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ETHNIC AND RELIGIOUS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MINORITIES IN A TIME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CRISIS</a:t>
            </a:r>
          </a:p>
          <a:p>
            <a:endParaRPr lang="en-US" sz="470" spc="130" dirty="0"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75" y="6088751"/>
            <a:ext cx="1875271" cy="607728"/>
          </a:xfrm>
          <a:prstGeom prst="rect">
            <a:avLst/>
          </a:prstGeom>
        </p:spPr>
      </p:pic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D582ACD4-8BE2-4E59-B593-E85D7954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EB0E7-3C55-4103-8EAA-61CF65E86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1680" y="1358911"/>
            <a:ext cx="6670248" cy="4525963"/>
          </a:xfrm>
        </p:spPr>
        <p:txBody>
          <a:bodyPr/>
          <a:lstStyle/>
          <a:p>
            <a:r>
              <a:rPr lang="en-GB" sz="2200" dirty="0">
                <a:solidFill>
                  <a:srgbClr val="006D7F"/>
                </a:solidFill>
              </a:rPr>
              <a:t>Socio-economic &amp; financial circumstances </a:t>
            </a:r>
          </a:p>
          <a:p>
            <a:r>
              <a:rPr lang="en-GB" sz="2200" dirty="0">
                <a:solidFill>
                  <a:srgbClr val="006D7F"/>
                </a:solidFill>
              </a:rPr>
              <a:t>Ethnic/racial identity</a:t>
            </a:r>
          </a:p>
          <a:p>
            <a:r>
              <a:rPr lang="en-GB" sz="2200" dirty="0">
                <a:solidFill>
                  <a:srgbClr val="006D7F"/>
                </a:solidFill>
              </a:rPr>
              <a:t>Housing and demographics</a:t>
            </a:r>
          </a:p>
          <a:p>
            <a:r>
              <a:rPr lang="en-GB" sz="2200" dirty="0">
                <a:solidFill>
                  <a:srgbClr val="006D7F"/>
                </a:solidFill>
              </a:rPr>
              <a:t>Health and wellbeing</a:t>
            </a:r>
          </a:p>
          <a:p>
            <a:r>
              <a:rPr lang="en-GB" sz="2200" dirty="0">
                <a:solidFill>
                  <a:srgbClr val="006D7F"/>
                </a:solidFill>
              </a:rPr>
              <a:t>Black Lives Matter</a:t>
            </a:r>
          </a:p>
          <a:p>
            <a:r>
              <a:rPr lang="en-GB" sz="2200" dirty="0">
                <a:solidFill>
                  <a:srgbClr val="006D7F"/>
                </a:solidFill>
              </a:rPr>
              <a:t>Social cohesion and belonging</a:t>
            </a:r>
          </a:p>
          <a:p>
            <a:r>
              <a:rPr lang="en-GB" sz="2200" dirty="0">
                <a:solidFill>
                  <a:srgbClr val="006D7F"/>
                </a:solidFill>
              </a:rPr>
              <a:t>Attitudes towards the police </a:t>
            </a:r>
          </a:p>
          <a:p>
            <a:r>
              <a:rPr lang="en-GB" sz="2200" dirty="0">
                <a:solidFill>
                  <a:srgbClr val="006D7F"/>
                </a:solidFill>
              </a:rPr>
              <a:t>Covid-19 ‘compliance’</a:t>
            </a:r>
          </a:p>
          <a:p>
            <a:r>
              <a:rPr lang="en-GB" sz="2200" dirty="0">
                <a:solidFill>
                  <a:srgbClr val="006D7F"/>
                </a:solidFill>
              </a:rPr>
              <a:t>Trust in government (local/regional/</a:t>
            </a:r>
            <a:r>
              <a:rPr lang="en-GB" sz="2200">
                <a:solidFill>
                  <a:srgbClr val="006D7F"/>
                </a:solidFill>
              </a:rPr>
              <a:t>national) </a:t>
            </a:r>
            <a:endParaRPr lang="en-GB" sz="2200" dirty="0">
              <a:solidFill>
                <a:srgbClr val="006D7F"/>
              </a:solidFill>
            </a:endParaRPr>
          </a:p>
          <a:p>
            <a:r>
              <a:rPr lang="en-GB" sz="2200" dirty="0">
                <a:solidFill>
                  <a:srgbClr val="006D7F"/>
                </a:solidFill>
              </a:rPr>
              <a:t>Racism and discrimination</a:t>
            </a:r>
          </a:p>
          <a:p>
            <a:pPr marL="0" indent="0">
              <a:buNone/>
            </a:pPr>
            <a:endParaRPr lang="en-GB" sz="2200" dirty="0">
              <a:solidFill>
                <a:srgbClr val="006D7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A81F67-4E9D-4A93-AC9E-F5FDF356EA78}"/>
              </a:ext>
            </a:extLst>
          </p:cNvPr>
          <p:cNvSpPr txBox="1"/>
          <p:nvPr/>
        </p:nvSpPr>
        <p:spPr>
          <a:xfrm>
            <a:off x="2016552" y="407988"/>
            <a:ext cx="667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006D7E"/>
                </a:solidFill>
              </a:rPr>
              <a:t>topics covered by EVENS</a:t>
            </a:r>
          </a:p>
        </p:txBody>
      </p:sp>
    </p:spTree>
    <p:extLst>
      <p:ext uri="{BB962C8B-B14F-4D97-AF65-F5344CB8AC3E}">
        <p14:creationId xmlns:p14="http://schemas.microsoft.com/office/powerpoint/2010/main" val="159077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DOCUMENTING THE LIVES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ETHNIC AND RELIGIOUS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MINORITIES IN A TIME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CRISIS</a:t>
            </a:r>
          </a:p>
          <a:p>
            <a:endParaRPr lang="en-US" sz="470" spc="130" dirty="0"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3" y="6083562"/>
            <a:ext cx="1875271" cy="607728"/>
          </a:xfrm>
          <a:prstGeom prst="rect">
            <a:avLst/>
          </a:prstGeom>
        </p:spPr>
      </p:pic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D582ACD4-8BE2-4E59-B593-E85D7954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A81F67-4E9D-4A93-AC9E-F5FDF356EA78}"/>
              </a:ext>
            </a:extLst>
          </p:cNvPr>
          <p:cNvSpPr txBox="1"/>
          <p:nvPr/>
        </p:nvSpPr>
        <p:spPr>
          <a:xfrm>
            <a:off x="1835696" y="377402"/>
            <a:ext cx="667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006D7E"/>
                </a:solidFill>
              </a:rPr>
              <a:t>ethnic identity variables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6FD0027-6D72-CB12-FA9B-CE666785C53C}"/>
              </a:ext>
            </a:extLst>
          </p:cNvPr>
          <p:cNvSpPr txBox="1">
            <a:spLocks/>
          </p:cNvSpPr>
          <p:nvPr/>
        </p:nvSpPr>
        <p:spPr>
          <a:xfrm>
            <a:off x="468380" y="1508702"/>
            <a:ext cx="7991216" cy="42578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in open response: “We are often asked to record our ethnicity. How would you describe your ethnic background in your own words?”</a:t>
            </a:r>
          </a:p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Ethnic group (Census 2021 categories)</a:t>
            </a:r>
          </a:p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Religion</a:t>
            </a:r>
          </a:p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types of synagogue are you currently a member of?</a:t>
            </a:r>
          </a:p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important is your ethnic background/religion to your sense of who you are?</a:t>
            </a:r>
          </a:p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Wearing clothes/participating in activities/eating food “connected with your ethnicity or religion”</a:t>
            </a:r>
          </a:p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Country of birth</a:t>
            </a:r>
          </a:p>
        </p:txBody>
      </p:sp>
    </p:spTree>
    <p:extLst>
      <p:ext uri="{BB962C8B-B14F-4D97-AF65-F5344CB8AC3E}">
        <p14:creationId xmlns:p14="http://schemas.microsoft.com/office/powerpoint/2010/main" val="2177193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DOCUMENTING THE LIVES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ETHNIC AND RELIGIOUS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MINORITIES IN A TIME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CRISIS</a:t>
            </a:r>
          </a:p>
          <a:p>
            <a:endParaRPr lang="en-US" sz="470" spc="130" dirty="0"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3" y="6083562"/>
            <a:ext cx="1875271" cy="607728"/>
          </a:xfrm>
          <a:prstGeom prst="rect">
            <a:avLst/>
          </a:prstGeom>
        </p:spPr>
      </p:pic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D582ACD4-8BE2-4E59-B593-E85D7954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A81F67-4E9D-4A93-AC9E-F5FDF356EA78}"/>
              </a:ext>
            </a:extLst>
          </p:cNvPr>
          <p:cNvSpPr txBox="1"/>
          <p:nvPr/>
        </p:nvSpPr>
        <p:spPr>
          <a:xfrm>
            <a:off x="1835696" y="377402"/>
            <a:ext cx="667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006D7E"/>
                </a:solidFill>
              </a:rPr>
              <a:t>racism and discrimination variables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1144E6E-F177-359A-7D5E-BE3A8707D60D}"/>
              </a:ext>
            </a:extLst>
          </p:cNvPr>
          <p:cNvSpPr txBox="1">
            <a:spLocks/>
          </p:cNvSpPr>
          <p:nvPr/>
        </p:nvSpPr>
        <p:spPr>
          <a:xfrm>
            <a:off x="365305" y="1024263"/>
            <a:ext cx="4926776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900" dirty="0"/>
              <a:t>Insulted “for reasons to do with your ethnicity, race, colour or religion”</a:t>
            </a:r>
          </a:p>
          <a:p>
            <a:pPr>
              <a:spcBef>
                <a:spcPts val="0"/>
              </a:spcBef>
            </a:pPr>
            <a:r>
              <a:rPr lang="en-GB" sz="1900" dirty="0"/>
              <a:t>Damage to property</a:t>
            </a:r>
          </a:p>
          <a:p>
            <a:pPr>
              <a:spcBef>
                <a:spcPts val="0"/>
              </a:spcBef>
            </a:pPr>
            <a:r>
              <a:rPr lang="en-GB" sz="1900" dirty="0"/>
              <a:t>Physical attack</a:t>
            </a:r>
          </a:p>
          <a:p>
            <a:pPr>
              <a:spcBef>
                <a:spcPts val="0"/>
              </a:spcBef>
            </a:pPr>
            <a:r>
              <a:rPr lang="en-GB" sz="1900" dirty="0"/>
              <a:t>Treated unfairly</a:t>
            </a:r>
          </a:p>
          <a:p>
            <a:pPr lvl="1">
              <a:spcBef>
                <a:spcPts val="0"/>
              </a:spcBef>
            </a:pPr>
            <a:r>
              <a:rPr lang="en-GB" sz="1700" dirty="0"/>
              <a:t>In education</a:t>
            </a:r>
          </a:p>
          <a:p>
            <a:pPr lvl="1">
              <a:spcBef>
                <a:spcPts val="0"/>
              </a:spcBef>
            </a:pPr>
            <a:r>
              <a:rPr lang="en-GB" sz="1700" dirty="0"/>
              <a:t>In your job</a:t>
            </a:r>
          </a:p>
          <a:p>
            <a:pPr lvl="1">
              <a:spcBef>
                <a:spcPts val="0"/>
              </a:spcBef>
            </a:pPr>
            <a:r>
              <a:rPr lang="en-GB" sz="1700" dirty="0"/>
              <a:t>Out in public</a:t>
            </a:r>
          </a:p>
          <a:p>
            <a:pPr lvl="1">
              <a:spcBef>
                <a:spcPts val="0"/>
              </a:spcBef>
            </a:pPr>
            <a:r>
              <a:rPr lang="en-GB" sz="1700" dirty="0"/>
              <a:t>By family or friends</a:t>
            </a:r>
          </a:p>
          <a:p>
            <a:pPr lvl="1">
              <a:spcBef>
                <a:spcPts val="0"/>
              </a:spcBef>
            </a:pPr>
            <a:r>
              <a:rPr lang="en-GB" sz="1700" dirty="0"/>
              <a:t>Housing </a:t>
            </a:r>
          </a:p>
          <a:p>
            <a:pPr lvl="1">
              <a:spcBef>
                <a:spcPts val="0"/>
              </a:spcBef>
            </a:pPr>
            <a:r>
              <a:rPr lang="en-GB" sz="1700" dirty="0"/>
              <a:t>In general</a:t>
            </a:r>
          </a:p>
          <a:p>
            <a:pPr lvl="1">
              <a:spcBef>
                <a:spcPts val="0"/>
              </a:spcBef>
            </a:pPr>
            <a:r>
              <a:rPr lang="en-GB" sz="1700" dirty="0"/>
              <a:t>Other</a:t>
            </a:r>
          </a:p>
          <a:p>
            <a:pPr>
              <a:spcBef>
                <a:spcPts val="0"/>
              </a:spcBef>
            </a:pPr>
            <a:r>
              <a:rPr lang="en-GB" sz="1900" dirty="0"/>
              <a:t>Neighbours “made life difficult for you or your family”</a:t>
            </a:r>
          </a:p>
          <a:p>
            <a:pPr>
              <a:spcBef>
                <a:spcPts val="0"/>
              </a:spcBef>
            </a:pPr>
            <a:r>
              <a:rPr lang="en-GB" sz="1900" dirty="0"/>
              <a:t>Worry about being harassed</a:t>
            </a:r>
          </a:p>
          <a:p>
            <a:pPr>
              <a:spcBef>
                <a:spcPts val="0"/>
              </a:spcBef>
            </a:pPr>
            <a:r>
              <a:rPr lang="en-GB" sz="1900" dirty="0"/>
              <a:t>Change in unfair treatment since the coronavirus outbreak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8EBEAA-A960-F5B6-F087-40B010347A0D}"/>
              </a:ext>
            </a:extLst>
          </p:cNvPr>
          <p:cNvSpPr txBox="1">
            <a:spLocks/>
          </p:cNvSpPr>
          <p:nvPr/>
        </p:nvSpPr>
        <p:spPr>
          <a:xfrm>
            <a:off x="4860032" y="1052736"/>
            <a:ext cx="396044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/>
              <a:t>“How did you respond to these experiences of discrimination or unfair treatment?</a:t>
            </a:r>
          </a:p>
          <a:p>
            <a:pPr lvl="1"/>
            <a:r>
              <a:rPr lang="en-GB" sz="2000" dirty="0"/>
              <a:t>Tried to do something about it</a:t>
            </a:r>
          </a:p>
          <a:p>
            <a:pPr lvl="1"/>
            <a:r>
              <a:rPr lang="en-GB" sz="2000" dirty="0"/>
              <a:t>Accepted it as a fact of life</a:t>
            </a:r>
          </a:p>
          <a:p>
            <a:pPr lvl="1"/>
            <a:r>
              <a:rPr lang="en-GB" sz="2000" dirty="0"/>
              <a:t>Worked harder to prove them wrong</a:t>
            </a:r>
          </a:p>
          <a:p>
            <a:pPr lvl="1"/>
            <a:r>
              <a:rPr lang="en-GB" sz="2000" dirty="0"/>
              <a:t>Talked to someone</a:t>
            </a:r>
          </a:p>
          <a:p>
            <a:pPr lvl="1"/>
            <a:r>
              <a:rPr lang="en-GB" sz="2000" dirty="0"/>
              <a:t>Expressed anger</a:t>
            </a:r>
          </a:p>
          <a:p>
            <a:pPr lvl="1"/>
            <a:r>
              <a:rPr lang="en-GB" sz="2000" dirty="0"/>
              <a:t>Prayed</a:t>
            </a:r>
          </a:p>
          <a:p>
            <a:pPr marL="457200" lvl="1" indent="0">
              <a:buFont typeface="Arial" pitchFamily="34" charset="0"/>
              <a:buNone/>
            </a:pP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AB1B8-37B8-932B-DAB8-5CE016CDD931}"/>
              </a:ext>
            </a:extLst>
          </p:cNvPr>
          <p:cNvSpPr txBox="1"/>
          <p:nvPr/>
        </p:nvSpPr>
        <p:spPr>
          <a:xfrm>
            <a:off x="2993331" y="2132856"/>
            <a:ext cx="2225615" cy="1754326"/>
          </a:xfrm>
          <a:prstGeom prst="rect">
            <a:avLst/>
          </a:prstGeom>
          <a:noFill/>
          <a:ln w="38100">
            <a:solidFill>
              <a:srgbClr val="006D7E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In the past year</a:t>
            </a:r>
          </a:p>
          <a:p>
            <a:r>
              <a:rPr lang="en-GB" dirty="0"/>
              <a:t>Past 5 years</a:t>
            </a:r>
          </a:p>
          <a:p>
            <a:r>
              <a:rPr lang="en-GB" dirty="0"/>
              <a:t>Last 10 years</a:t>
            </a:r>
          </a:p>
          <a:p>
            <a:r>
              <a:rPr lang="en-GB" dirty="0"/>
              <a:t>Over 10 years ago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7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104" y="0"/>
            <a:ext cx="3635896" cy="4820093"/>
          </a:xfrm>
          <a:prstGeom prst="rect">
            <a:avLst/>
          </a:prstGeom>
          <a:blipFill dpi="0" rotWithShape="1">
            <a:blip r:embed="rId3"/>
            <a:srcRect/>
            <a:tile tx="-1511300" ty="-20320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104" y="4820093"/>
            <a:ext cx="3635896" cy="2037907"/>
          </a:xfrm>
          <a:prstGeom prst="rect">
            <a:avLst/>
          </a:prstGeom>
          <a:solidFill>
            <a:srgbClr val="006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1" name="Picture 3" descr="J:\2021\02_CoDE survey\02_EVENS_national campaign for the public\09_PPT\linkovi\EVENS_LogoUnutrasnjpng-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AB868A6-080F-45FE-B142-ADE7390BA293}"/>
              </a:ext>
            </a:extLst>
          </p:cNvPr>
          <p:cNvSpPr txBox="1">
            <a:spLocks/>
          </p:cNvSpPr>
          <p:nvPr/>
        </p:nvSpPr>
        <p:spPr>
          <a:xfrm>
            <a:off x="323528" y="1045413"/>
            <a:ext cx="4895708" cy="48538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94A7BD-DAEC-428E-955C-689B5C927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78" y="5950959"/>
            <a:ext cx="1875271" cy="60772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6A0E138-201B-F79E-4F56-ACBFD0DB8137}"/>
              </a:ext>
            </a:extLst>
          </p:cNvPr>
          <p:cNvSpPr txBox="1">
            <a:spLocks/>
          </p:cNvSpPr>
          <p:nvPr/>
        </p:nvSpPr>
        <p:spPr>
          <a:xfrm>
            <a:off x="323528" y="1196752"/>
            <a:ext cx="5040560" cy="45842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Type of accommodation – including mobile</a:t>
            </a:r>
          </a:p>
          <a:p>
            <a:r>
              <a:rPr lang="en-GB" sz="2000" dirty="0"/>
              <a:t>Access to sanitation and water services</a:t>
            </a:r>
          </a:p>
          <a:p>
            <a:r>
              <a:rPr lang="en-GB" sz="2000" dirty="0"/>
              <a:t>Outdoor space</a:t>
            </a:r>
          </a:p>
          <a:p>
            <a:r>
              <a:rPr lang="en-GB" sz="2000" dirty="0"/>
              <a:t>Home working &amp; working arrangements during Covid-19</a:t>
            </a:r>
          </a:p>
          <a:p>
            <a:r>
              <a:rPr lang="en-GB" sz="2000" dirty="0"/>
              <a:t>Financial circumstances and benefit receipt </a:t>
            </a:r>
          </a:p>
          <a:p>
            <a:r>
              <a:rPr lang="en-GB" sz="2000" dirty="0"/>
              <a:t>Loneliness</a:t>
            </a:r>
          </a:p>
          <a:p>
            <a:r>
              <a:rPr lang="en-GB" sz="2000" dirty="0"/>
              <a:t>Specific mental health conditions/feelings</a:t>
            </a:r>
          </a:p>
          <a:p>
            <a:r>
              <a:rPr lang="en-GB" sz="2000" dirty="0"/>
              <a:t>Specific physical health conditions</a:t>
            </a:r>
          </a:p>
          <a:p>
            <a:r>
              <a:rPr lang="en-GB" sz="2000" dirty="0"/>
              <a:t>Receipt of care</a:t>
            </a:r>
          </a:p>
          <a:p>
            <a:r>
              <a:rPr lang="en-GB" sz="2000" dirty="0"/>
              <a:t>Experiences of Covid-19 virus</a:t>
            </a:r>
          </a:p>
          <a:p>
            <a:r>
              <a:rPr lang="en-GB" sz="2000" dirty="0"/>
              <a:t>Household income</a:t>
            </a:r>
          </a:p>
          <a:p>
            <a:r>
              <a:rPr lang="en-GB" sz="2000" dirty="0"/>
              <a:t>Immigration status</a:t>
            </a:r>
          </a:p>
        </p:txBody>
      </p:sp>
    </p:spTree>
    <p:extLst>
      <p:ext uri="{BB962C8B-B14F-4D97-AF65-F5344CB8AC3E}">
        <p14:creationId xmlns:p14="http://schemas.microsoft.com/office/powerpoint/2010/main" val="153578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85293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Roboto Medium" pitchFamily="2" charset="0"/>
                <a:ea typeface="Roboto Medium" pitchFamily="2" charset="0"/>
              </a:rPr>
              <a:t>EVENS findings: some highlights</a:t>
            </a:r>
            <a:endParaRPr kumimoji="0" lang="sr-Latn-R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8" name="Picture 3" descr="J:\2021\02_CoDE survey\02_EVENS_national campaign for the public\09_PPT\linkovi\EVENS_LogoUnutrasnjpng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617332-7733-4705-83E3-533FF1C8B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0" y="4653136"/>
            <a:ext cx="9144000" cy="10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6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DOCUMENTING THE LIVES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ETHNIC AND RELIGIOUS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MINORITIES IN A TIME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CRISIS</a:t>
            </a:r>
          </a:p>
          <a:p>
            <a:endParaRPr lang="en-US" sz="470" spc="130" dirty="0"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90" y="6083562"/>
            <a:ext cx="1875271" cy="607728"/>
          </a:xfrm>
          <a:prstGeom prst="rect">
            <a:avLst/>
          </a:prstGeom>
        </p:spPr>
      </p:pic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D582ACD4-8BE2-4E59-B593-E85D7954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8D10E3-0662-45E8-BEA3-F853AFA6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8B8D6-37A6-4C30-975B-29327FB3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>
              <a:solidFill>
                <a:srgbClr val="006D7F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A81F67-4E9D-4A93-AC9E-F5FDF356EA78}"/>
              </a:ext>
            </a:extLst>
          </p:cNvPr>
          <p:cNvSpPr txBox="1"/>
          <p:nvPr/>
        </p:nvSpPr>
        <p:spPr>
          <a:xfrm>
            <a:off x="2276315" y="375063"/>
            <a:ext cx="611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006D7E"/>
                </a:solidFill>
              </a:rPr>
              <a:t>what is EVENS?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6498FD-DEC1-41DC-BED3-4925FC433F2D}"/>
              </a:ext>
            </a:extLst>
          </p:cNvPr>
          <p:cNvSpPr txBox="1">
            <a:spLocks/>
          </p:cNvSpPr>
          <p:nvPr/>
        </p:nvSpPr>
        <p:spPr>
          <a:xfrm>
            <a:off x="740866" y="1368260"/>
            <a:ext cx="7647558" cy="39904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/>
          </a:p>
          <a:p>
            <a:pPr marL="0" indent="0">
              <a:buFont typeface="Arial" pitchFamily="34" charset="0"/>
              <a:buNone/>
            </a:pPr>
            <a:endParaRPr lang="en-GB" sz="220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25E60C2-365E-FA4A-27C2-37B5ACB8F2E6}"/>
              </a:ext>
            </a:extLst>
          </p:cNvPr>
          <p:cNvSpPr txBox="1">
            <a:spLocks/>
          </p:cNvSpPr>
          <p:nvPr/>
        </p:nvSpPr>
        <p:spPr>
          <a:xfrm>
            <a:off x="838200" y="1212673"/>
            <a:ext cx="7647558" cy="42578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/>
              <a:t>EVENS is the </a:t>
            </a:r>
            <a:r>
              <a:rPr lang="en-GB" sz="2400" b="1"/>
              <a:t>largest and most comprehensive </a:t>
            </a:r>
            <a:r>
              <a:rPr lang="en-GB" sz="2400"/>
              <a:t>survey of ethnic and religious minorities in the UK.</a:t>
            </a:r>
          </a:p>
          <a:p>
            <a:pPr marL="0" indent="0" algn="ctr">
              <a:buFont typeface="Arial" pitchFamily="34" charset="0"/>
              <a:buNone/>
            </a:pPr>
            <a:endParaRPr lang="en-GB" sz="2400"/>
          </a:p>
          <a:p>
            <a:pPr marL="0" indent="0" algn="ctr">
              <a:buFont typeface="Arial" pitchFamily="34" charset="0"/>
              <a:buNone/>
            </a:pPr>
            <a:r>
              <a:rPr lang="en-GB" sz="2400"/>
              <a:t>EVENS has </a:t>
            </a:r>
            <a:r>
              <a:rPr lang="en-GB" sz="2400" b="1"/>
              <a:t>14,000 participants </a:t>
            </a:r>
            <a:r>
              <a:rPr lang="en-GB" sz="2400"/>
              <a:t>including 10,000 who identify as ethnic minorities.</a:t>
            </a:r>
          </a:p>
          <a:p>
            <a:pPr marL="0" indent="0" algn="ctr">
              <a:buFont typeface="Arial" pitchFamily="34" charset="0"/>
              <a:buNone/>
            </a:pPr>
            <a:endParaRPr lang="en-GB" sz="2400"/>
          </a:p>
          <a:p>
            <a:pPr marL="0" indent="0" algn="ctr">
              <a:buFont typeface="Arial" pitchFamily="34" charset="0"/>
              <a:buNone/>
            </a:pPr>
            <a:r>
              <a:rPr lang="en-GB" sz="2400"/>
              <a:t>EVENS provides </a:t>
            </a:r>
            <a:r>
              <a:rPr lang="en-GB" sz="2400" b="1"/>
              <a:t>novel, robust data </a:t>
            </a:r>
            <a:r>
              <a:rPr lang="en-GB" sz="2400"/>
              <a:t>and is a unique, </a:t>
            </a:r>
            <a:r>
              <a:rPr lang="en-GB" sz="2400" b="1"/>
              <a:t>rich resource </a:t>
            </a:r>
            <a:r>
              <a:rPr lang="en-GB" sz="2400"/>
              <a:t>for understanding experiences of minoritised ethnic groups.</a:t>
            </a:r>
          </a:p>
          <a:p>
            <a:pPr marL="0" indent="0" algn="ctr">
              <a:buFont typeface="Arial" pitchFamily="34" charset="0"/>
              <a:buNone/>
            </a:pPr>
            <a:endParaRPr lang="en-GB"/>
          </a:p>
          <a:p>
            <a:pPr marL="0" indent="0" algn="ctr">
              <a:buFont typeface="Arial" pitchFamily="34" charset="0"/>
              <a:buNone/>
            </a:pPr>
            <a:r>
              <a:rPr lang="en-GB" sz="2400"/>
              <a:t>EVENS uses </a:t>
            </a:r>
            <a:r>
              <a:rPr lang="en-GB" sz="2400" b="1"/>
              <a:t>innovative non-probability survey methods </a:t>
            </a:r>
            <a:r>
              <a:rPr lang="en-GB" sz="2400"/>
              <a:t>to improve representation across ethnic groups.</a:t>
            </a:r>
          </a:p>
          <a:p>
            <a:pPr marL="0" indent="0" algn="ctr">
              <a:buFont typeface="Arial" pitchFamily="34" charset="0"/>
              <a:buNone/>
            </a:pPr>
            <a:endParaRPr lang="en-GB" sz="240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C641DEA-BDEA-44F6-A91E-A1698DD12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148843"/>
            <a:ext cx="1814651" cy="4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1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DEE05186-F3CD-B49C-B4D9-6AF245AE6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459478"/>
            <a:ext cx="2904518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AAA89-C790-970F-4240-4E17C3D53F4E}"/>
              </a:ext>
            </a:extLst>
          </p:cNvPr>
          <p:cNvSpPr txBox="1">
            <a:spLocks/>
          </p:cNvSpPr>
          <p:nvPr/>
        </p:nvSpPr>
        <p:spPr>
          <a:xfrm>
            <a:off x="539552" y="1459478"/>
            <a:ext cx="504444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EVENS book (Finney et al 2023) illustrates the capabilities and key (descriptive) findings from EVENS</a:t>
            </a:r>
          </a:p>
          <a:p>
            <a:r>
              <a:rPr lang="en-US" sz="2600" dirty="0"/>
              <a:t>The book is available as a free </a:t>
            </a:r>
            <a:r>
              <a:rPr lang="en-US" sz="2600" dirty="0" err="1"/>
              <a:t>ebook</a:t>
            </a:r>
            <a:r>
              <a:rPr lang="en-US" sz="2600" dirty="0"/>
              <a:t>: </a:t>
            </a:r>
            <a:r>
              <a:rPr lang="en-US" sz="2600" dirty="0">
                <a:hlinkClick r:id="rId3"/>
              </a:rPr>
              <a:t>www.ethnicity.co.uk</a:t>
            </a:r>
            <a:r>
              <a:rPr lang="en-US" sz="2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9FCCC-3824-F691-2285-7E207E6A4A86}"/>
              </a:ext>
            </a:extLst>
          </p:cNvPr>
          <p:cNvSpPr txBox="1"/>
          <p:nvPr/>
        </p:nvSpPr>
        <p:spPr>
          <a:xfrm>
            <a:off x="912076" y="5467363"/>
            <a:ext cx="491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/>
                </a:solidFill>
              </a:rPr>
              <a:t>Note: the analyses in the book use V1 weights</a:t>
            </a:r>
          </a:p>
        </p:txBody>
      </p:sp>
      <p:pic>
        <p:nvPicPr>
          <p:cNvPr id="5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57A83B6B-4BC3-D6E7-AFB7-DCA16DFA6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45478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17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DOCUMENTING THE LIVES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ETHNIC AND RELIGIOUS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MINORITIES IN A TIME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CRISIS</a:t>
            </a:r>
          </a:p>
          <a:p>
            <a:endParaRPr lang="en-US" sz="470" spc="130" dirty="0"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3" y="6083562"/>
            <a:ext cx="1875271" cy="607728"/>
          </a:xfrm>
          <a:prstGeom prst="rect">
            <a:avLst/>
          </a:prstGeom>
        </p:spPr>
      </p:pic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D582ACD4-8BE2-4E59-B593-E85D7954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A81F67-4E9D-4A93-AC9E-F5FDF356EA78}"/>
              </a:ext>
            </a:extLst>
          </p:cNvPr>
          <p:cNvSpPr txBox="1"/>
          <p:nvPr/>
        </p:nvSpPr>
        <p:spPr>
          <a:xfrm>
            <a:off x="1835696" y="377402"/>
            <a:ext cx="667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006D7E"/>
                </a:solidFill>
              </a:rPr>
              <a:t>experiences of racism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52DE8-4734-696B-CC87-ED26488E8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98" y="1575595"/>
            <a:ext cx="4893161" cy="390148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346978-C1A2-AEA0-C8F0-3573D2A0F8D4}"/>
              </a:ext>
            </a:extLst>
          </p:cNvPr>
          <p:cNvSpPr txBox="1">
            <a:spLocks/>
          </p:cNvSpPr>
          <p:nvPr/>
        </p:nvSpPr>
        <p:spPr>
          <a:xfrm>
            <a:off x="5796136" y="1556792"/>
            <a:ext cx="3038178" cy="2415779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4950" b="1" dirty="0"/>
              <a:t>80 % 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dirty="0"/>
              <a:t>of EVENS participants from minoritized ethnic groups have experienced some form of racial discrimination at some point in their life</a:t>
            </a:r>
          </a:p>
          <a:p>
            <a:pPr marL="0" indent="0">
              <a:buFont typeface="Arial" pitchFamily="34" charset="0"/>
              <a:buNone/>
            </a:pPr>
            <a:endParaRPr lang="en-GB" sz="2000" dirty="0"/>
          </a:p>
          <a:p>
            <a:pPr marL="0" indent="0">
              <a:buFont typeface="Arial" pitchFamily="34" charset="0"/>
              <a:buNone/>
            </a:pPr>
            <a:r>
              <a:rPr lang="en-GB" sz="2000" i="1" dirty="0"/>
              <a:t>(Becares et al, forthcoming)</a:t>
            </a:r>
          </a:p>
        </p:txBody>
      </p:sp>
    </p:spTree>
    <p:extLst>
      <p:ext uri="{BB962C8B-B14F-4D97-AF65-F5344CB8AC3E}">
        <p14:creationId xmlns:p14="http://schemas.microsoft.com/office/powerpoint/2010/main" val="2466647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E9BA-C70F-DFB6-8824-F5E5C6E70C0D}"/>
              </a:ext>
            </a:extLst>
          </p:cNvPr>
          <p:cNvSpPr txBox="1">
            <a:spLocks/>
          </p:cNvSpPr>
          <p:nvPr/>
        </p:nvSpPr>
        <p:spPr>
          <a:xfrm>
            <a:off x="5292080" y="328668"/>
            <a:ext cx="3551339" cy="35323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solidFill>
                  <a:srgbClr val="006D7E"/>
                </a:solidFill>
              </a:rPr>
              <a:t>Ethnic minorities have a higher likelihood that the general (White British) population of having been recently bereaved, particularly in relation to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1884C-B532-3BEB-CB0F-AF9D47D9A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4" t="11886" r="68302" b="13648"/>
          <a:stretch/>
        </p:blipFill>
        <p:spPr>
          <a:xfrm>
            <a:off x="467544" y="181287"/>
            <a:ext cx="4197482" cy="6495425"/>
          </a:xfrm>
          <a:prstGeom prst="rect">
            <a:avLst/>
          </a:prstGeom>
        </p:spPr>
      </p:pic>
      <p:pic>
        <p:nvPicPr>
          <p:cNvPr id="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BFD39134-BCB4-611D-02AE-FACC7C09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1516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40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72F935-91EF-CDE9-9843-46E385D10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2" t="25220" r="68585" b="15157"/>
          <a:stretch/>
        </p:blipFill>
        <p:spPr>
          <a:xfrm rot="5400000">
            <a:off x="2678063" y="931978"/>
            <a:ext cx="4882774" cy="6537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A81B8-673D-2779-3C59-C10814D28E1C}"/>
              </a:ext>
            </a:extLst>
          </p:cNvPr>
          <p:cNvSpPr txBox="1">
            <a:spLocks/>
          </p:cNvSpPr>
          <p:nvPr/>
        </p:nvSpPr>
        <p:spPr>
          <a:xfrm>
            <a:off x="1907704" y="215661"/>
            <a:ext cx="6984776" cy="846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dirty="0">
                <a:solidFill>
                  <a:srgbClr val="006D7E"/>
                </a:solidFill>
              </a:rPr>
              <a:t>Ethnic minority groups have higher rates of experiencing financial difficulties (during the pandemic) than White British</a:t>
            </a:r>
          </a:p>
        </p:txBody>
      </p:sp>
      <p:pic>
        <p:nvPicPr>
          <p:cNvPr id="3" name="Picture 2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A20120E3-83F6-8AAF-F4AE-B4E7CA74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81" y="-33734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01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F1E55-682A-0349-E588-BD14E0E38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2" t="16918" r="68443" b="9623"/>
          <a:stretch/>
        </p:blipFill>
        <p:spPr>
          <a:xfrm rot="5400000">
            <a:off x="2924693" y="539802"/>
            <a:ext cx="4590758" cy="7488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9477A-F6CB-684A-C0C8-53D6885DEBC8}"/>
              </a:ext>
            </a:extLst>
          </p:cNvPr>
          <p:cNvSpPr txBox="1">
            <a:spLocks/>
          </p:cNvSpPr>
          <p:nvPr/>
        </p:nvSpPr>
        <p:spPr>
          <a:xfrm>
            <a:off x="1918320" y="260648"/>
            <a:ext cx="7046168" cy="17281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solidFill>
                  <a:srgbClr val="006D7E"/>
                </a:solidFill>
              </a:rPr>
              <a:t>People identifying as Indian, Pakistani and Bangladeshi have notably strong sense of local (neighbourhood) belonging</a:t>
            </a:r>
          </a:p>
        </p:txBody>
      </p:sp>
      <p:pic>
        <p:nvPicPr>
          <p:cNvPr id="7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883CA095-F0EF-107C-15C5-C8D15565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5860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66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83F8F1-B10F-2865-E508-879C54D04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4" t="12641" r="67948" b="6066"/>
          <a:stretch/>
        </p:blipFill>
        <p:spPr>
          <a:xfrm rot="5400000">
            <a:off x="2955506" y="148950"/>
            <a:ext cx="4579486" cy="7539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9A94A-86E9-8755-7C7A-B965436EFDB3}"/>
              </a:ext>
            </a:extLst>
          </p:cNvPr>
          <p:cNvSpPr txBox="1">
            <a:spLocks/>
          </p:cNvSpPr>
          <p:nvPr/>
        </p:nvSpPr>
        <p:spPr>
          <a:xfrm>
            <a:off x="1860257" y="188640"/>
            <a:ext cx="6984777" cy="125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solidFill>
                  <a:srgbClr val="006D7E"/>
                </a:solidFill>
              </a:rPr>
              <a:t>Most ethnic groups have very strong feelings of being part of British and English society</a:t>
            </a:r>
          </a:p>
        </p:txBody>
      </p:sp>
      <p:pic>
        <p:nvPicPr>
          <p:cNvPr id="3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450FC9AB-1D40-5B00-C727-6FAE2F3F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5860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65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DOCUMENTING THE LIVES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ETHNIC AND RELIGIOUS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MINORITIES IN A TIME</a:t>
            </a:r>
          </a:p>
          <a:p>
            <a:r>
              <a:rPr lang="en-US" sz="470" spc="130" dirty="0">
                <a:latin typeface="Roboto Medium" pitchFamily="2" charset="0"/>
                <a:ea typeface="Roboto Medium" pitchFamily="2" charset="0"/>
              </a:rPr>
              <a:t>OF CRISIS</a:t>
            </a:r>
          </a:p>
          <a:p>
            <a:endParaRPr lang="en-US" sz="470" spc="130" dirty="0"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3" y="6083562"/>
            <a:ext cx="1875271" cy="607728"/>
          </a:xfrm>
          <a:prstGeom prst="rect">
            <a:avLst/>
          </a:prstGeom>
        </p:spPr>
      </p:pic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D582ACD4-8BE2-4E59-B593-E85D7954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A81F67-4E9D-4A93-AC9E-F5FDF356EA78}"/>
              </a:ext>
            </a:extLst>
          </p:cNvPr>
          <p:cNvSpPr txBox="1"/>
          <p:nvPr/>
        </p:nvSpPr>
        <p:spPr>
          <a:xfrm>
            <a:off x="1835696" y="377402"/>
            <a:ext cx="667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006D7E"/>
                </a:solidFill>
              </a:rPr>
              <a:t>Current projects using EVENS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07979-59CF-41CB-3B76-D9A49E0D747E}"/>
              </a:ext>
            </a:extLst>
          </p:cNvPr>
          <p:cNvSpPr txBox="1">
            <a:spLocks/>
          </p:cNvSpPr>
          <p:nvPr/>
        </p:nvSpPr>
        <p:spPr>
          <a:xfrm>
            <a:off x="539552" y="1540477"/>
            <a:ext cx="8198296" cy="425789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Lifecourse</a:t>
            </a:r>
            <a:r>
              <a:rPr lang="en-GB" dirty="0"/>
              <a:t> experiences of racism across ethnic groups in Britain</a:t>
            </a:r>
          </a:p>
          <a:p>
            <a:r>
              <a:rPr lang="en-GB" dirty="0"/>
              <a:t>Connection between experiences of racism, ethnicity and loneliness</a:t>
            </a:r>
          </a:p>
          <a:p>
            <a:r>
              <a:rPr lang="en-GB" dirty="0"/>
              <a:t>Protective effect of religion for loneliness during the pandemic</a:t>
            </a:r>
          </a:p>
          <a:p>
            <a:r>
              <a:rPr lang="en-GB" dirty="0"/>
              <a:t>Prevalence of common mental disorders during the Covid-19 pandemic</a:t>
            </a:r>
          </a:p>
          <a:p>
            <a:r>
              <a:rPr lang="en-GB" dirty="0"/>
              <a:t>Ethnicity and local neighbourhood belonging</a:t>
            </a:r>
          </a:p>
          <a:p>
            <a:r>
              <a:rPr lang="en-GB" dirty="0"/>
              <a:t>Articulations of ethnic identity and lessons for official ethnic group categories</a:t>
            </a:r>
          </a:p>
          <a:p>
            <a:r>
              <a:rPr lang="en-GB" dirty="0"/>
              <a:t>Political trust and compliance with Covid-19 measures</a:t>
            </a:r>
          </a:p>
          <a:p>
            <a:r>
              <a:rPr lang="en-GB" dirty="0"/>
              <a:t>Flexible contracts and ethnic economic inequalities</a:t>
            </a:r>
          </a:p>
          <a:p>
            <a:r>
              <a:rPr lang="en-GB" dirty="0"/>
              <a:t>Producing robust non-probability survey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419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85293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Roboto Medium" pitchFamily="2" charset="0"/>
                <a:ea typeface="Roboto Medium" pitchFamily="2" charset="0"/>
              </a:rPr>
              <a:t>a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ccessing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 EVENS</a:t>
            </a:r>
            <a:endParaRPr kumimoji="0" lang="sr-Latn-R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8" name="Picture 3" descr="J:\2021\02_CoDE survey\02_EVENS_national campaign for the public\09_PPT\linkovi\EVENS_LogoUnutrasnjpng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617332-7733-4705-83E3-533FF1C8B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0" y="4653136"/>
            <a:ext cx="9144000" cy="10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2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85293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Roboto Medium" pitchFamily="2" charset="0"/>
                <a:ea typeface="Roboto Medium" pitchFamily="2" charset="0"/>
              </a:rPr>
              <a:t>EVENS findings: some highlights</a:t>
            </a:r>
            <a:endParaRPr kumimoji="0" lang="sr-Latn-R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8" name="Picture 3" descr="J:\2021\02_CoDE survey\02_EVENS_national campaign for the public\09_PPT\linkovi\EVENS_LogoUnutrasnjpng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617332-7733-4705-83E3-533FF1C8B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0" y="4653136"/>
            <a:ext cx="9144000" cy="105460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4EA64-9764-8E44-340F-F0800E8D58B6}"/>
              </a:ext>
            </a:extLst>
          </p:cNvPr>
          <p:cNvSpPr txBox="1">
            <a:spLocks/>
          </p:cNvSpPr>
          <p:nvPr/>
        </p:nvSpPr>
        <p:spPr>
          <a:xfrm>
            <a:off x="652872" y="1202770"/>
            <a:ext cx="7838256" cy="3220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dataset and Teaching dataset are freely available from the UK Data Service </a:t>
            </a:r>
          </a:p>
          <a:p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SN: 9116 Evidence for Equality National Survey: a Survey of Ethnic Minorities During the COVID-19 Pandemic, 2021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dataset available under End User License (need to register to access data)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Teaching dataset available without registration</a:t>
            </a:r>
          </a:p>
        </p:txBody>
      </p:sp>
    </p:spTree>
    <p:extLst>
      <p:ext uri="{BB962C8B-B14F-4D97-AF65-F5344CB8AC3E}">
        <p14:creationId xmlns:p14="http://schemas.microsoft.com/office/powerpoint/2010/main" val="338307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61" y="5917523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90" y="6083562"/>
            <a:ext cx="1875271" cy="6077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BE9503-0C4C-4B3E-8D50-58438492EBAC}"/>
              </a:ext>
            </a:extLst>
          </p:cNvPr>
          <p:cNvGrpSpPr/>
          <p:nvPr/>
        </p:nvGrpSpPr>
        <p:grpSpPr>
          <a:xfrm>
            <a:off x="6588224" y="6290523"/>
            <a:ext cx="2410279" cy="607728"/>
            <a:chOff x="6838897" y="6254102"/>
            <a:chExt cx="2482287" cy="6441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82A4A4-3C8F-4340-8C25-E8744C7F0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897" y="6290523"/>
              <a:ext cx="1224136" cy="607728"/>
            </a:xfrm>
            <a:prstGeom prst="rect">
              <a:avLst/>
            </a:prstGeom>
          </p:spPr>
        </p:pic>
        <p:pic>
          <p:nvPicPr>
            <p:cNvPr id="19" name="Picture 18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3C641DEA-BDEA-44F6-A91E-A1698DD1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6254102"/>
              <a:ext cx="1868864" cy="47538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D81272C-D450-4BD6-8C34-C54E5AFBD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61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22F3FB-1508-47D1-8E32-3BABCF987474}"/>
              </a:ext>
            </a:extLst>
          </p:cNvPr>
          <p:cNvSpPr txBox="1"/>
          <p:nvPr/>
        </p:nvSpPr>
        <p:spPr>
          <a:xfrm>
            <a:off x="5580112" y="33265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www.evensurvey.co.uk</a:t>
            </a:r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GB" dirty="0">
                <a:solidFill>
                  <a:schemeClr val="bg1"/>
                </a:solidFill>
              </a:rPr>
              <a:t>@EVENSurvey  #EVENSurvey</a:t>
            </a:r>
          </a:p>
          <a:p>
            <a:pPr algn="r"/>
            <a:endParaRPr lang="en-GB" dirty="0">
              <a:solidFill>
                <a:schemeClr val="bg1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r>
              <a:rPr lang="en-GB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www.ethnicity.ac.uk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@EthnicityUK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A20E9-F13E-4651-9C9F-DB5B70D3BB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4775" y="4472248"/>
            <a:ext cx="858391" cy="9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2420888"/>
            <a:ext cx="7920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Roboto Medium" pitchFamily="2" charset="0"/>
                <a:ea typeface="Roboto Medium" pitchFamily="2" charset="0"/>
              </a:rPr>
              <a:t>motivations for EVENS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8" name="Picture 3" descr="J:\2021\02_CoDE survey\02_EVENS_national campaign for the public\09_PPT\linkovi\EVENS_LogoUnutrasnjpng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C41140-EA81-47DB-AF9A-198DDD4DB638}"/>
              </a:ext>
            </a:extLst>
          </p:cNvPr>
          <p:cNvSpPr/>
          <p:nvPr/>
        </p:nvSpPr>
        <p:spPr>
          <a:xfrm>
            <a:off x="4355976" y="4748978"/>
            <a:ext cx="4788024" cy="1054511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B36C61-596A-4688-A8C9-DA3E10CCA2F9}"/>
              </a:ext>
            </a:extLst>
          </p:cNvPr>
          <p:cNvSpPr/>
          <p:nvPr/>
        </p:nvSpPr>
        <p:spPr>
          <a:xfrm>
            <a:off x="0" y="4748978"/>
            <a:ext cx="4355976" cy="1054511"/>
          </a:xfrm>
          <a:prstGeom prst="rect">
            <a:avLst/>
          </a:prstGeom>
          <a:blipFill dpi="0" rotWithShape="1">
            <a:blip r:embed="rId3"/>
            <a:srcRect/>
            <a:tile tx="-165100" ty="-939800" sx="45000" sy="4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23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C88F-D33F-4CE2-8080-38AA8D08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58" y="775725"/>
            <a:ext cx="7886700" cy="994172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26DD2-BC24-4CD0-8D2F-804537B801DC}"/>
              </a:ext>
            </a:extLst>
          </p:cNvPr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0655AE34-BF3A-4231-961D-BEA502CF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B20383-5638-4ACA-A571-5C200DF625F3}"/>
              </a:ext>
            </a:extLst>
          </p:cNvPr>
          <p:cNvSpPr txBox="1"/>
          <p:nvPr/>
        </p:nvSpPr>
        <p:spPr>
          <a:xfrm>
            <a:off x="2141549" y="427317"/>
            <a:ext cx="667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6D7E"/>
                </a:solidFill>
              </a:rPr>
              <a:t>references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4995B32-4320-EF9B-CE0B-F98A94966A76}"/>
              </a:ext>
            </a:extLst>
          </p:cNvPr>
          <p:cNvSpPr txBox="1">
            <a:spLocks/>
          </p:cNvSpPr>
          <p:nvPr/>
        </p:nvSpPr>
        <p:spPr>
          <a:xfrm>
            <a:off x="251520" y="1266725"/>
            <a:ext cx="8352928" cy="46105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100" dirty="0"/>
              <a:t>Baker, R.J., Brick, M., Bates, N.A., Battaglia, M., Couper, M.P., </a:t>
            </a:r>
            <a:r>
              <a:rPr lang="en-GB" sz="1100" dirty="0" err="1"/>
              <a:t>Dever</a:t>
            </a:r>
            <a:r>
              <a:rPr lang="en-GB" sz="1100" dirty="0"/>
              <a:t>, J.A., </a:t>
            </a:r>
            <a:r>
              <a:rPr lang="en-GB" sz="1100" dirty="0" err="1"/>
              <a:t>Gile</a:t>
            </a:r>
            <a:r>
              <a:rPr lang="en-GB" sz="1100" dirty="0"/>
              <a:t>, K.J and Tourangeau, R. (2013).  Report of the AAPOR Task Force on Non-Probability Sampling.  Available at: </a:t>
            </a:r>
            <a:r>
              <a:rPr lang="en-GB" sz="1100" dirty="0">
                <a:hlinkClick r:id="rId3"/>
              </a:rPr>
              <a:t>https://www.aapor.org/AAPOR_Main/media/MainSiteFiles/NPS_TF_Report_Final_7_revised_FNL_6_22_13.pdf</a:t>
            </a:r>
            <a:r>
              <a:rPr lang="en-GB" sz="1100" dirty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GB" sz="1100" dirty="0"/>
              <a:t>Becares, L., Taylor, H., Kapadia, D., Nazroo, J., Finney, N., Begum, N and Shlomo, N. (forthcoming 2024) </a:t>
            </a:r>
            <a:r>
              <a:rPr lang="en-GB" sz="1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 persistence and pervasiveness of racial discrimination in Great Britain: capturing experienced racial discrimination over time and life domains</a:t>
            </a:r>
            <a:br>
              <a:rPr lang="en-GB" sz="1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1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Document  </a:t>
            </a:r>
            <a:r>
              <a:rPr lang="en-GB" sz="11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Journal of Ethnic and Racial studies</a:t>
            </a:r>
            <a:endParaRPr lang="en-GB" sz="1100" i="1" dirty="0"/>
          </a:p>
          <a:p>
            <a:pPr marL="0" indent="0">
              <a:buFont typeface="Arial" pitchFamily="34" charset="0"/>
              <a:buNone/>
            </a:pPr>
            <a:r>
              <a:rPr lang="en-GB" sz="1100" dirty="0"/>
              <a:t>Byrne, B., Alexander, C., Khan, O., Nazroo, J. and Shankley, W., (2020), </a:t>
            </a:r>
            <a:r>
              <a:rPr lang="en-GB" sz="1100" i="1" dirty="0"/>
              <a:t>Ethnicity and Race in the UK: State of the Nation</a:t>
            </a:r>
            <a:r>
              <a:rPr lang="en-GB" sz="1100" dirty="0"/>
              <a:t>. Policy Press, Bristol.</a:t>
            </a:r>
          </a:p>
          <a:p>
            <a:pPr marL="0" indent="0">
              <a:buFont typeface="Arial" pitchFamily="34" charset="0"/>
              <a:buNone/>
            </a:pPr>
            <a:r>
              <a:rPr lang="en-GB" sz="1100" dirty="0"/>
              <a:t>Elliot, M.R. and Valliant, R. (2017). Inference for Nonprobability Samples. </a:t>
            </a:r>
            <a:r>
              <a:rPr lang="en-GB" sz="1100" i="1" dirty="0"/>
              <a:t>Statistical Science</a:t>
            </a:r>
            <a:r>
              <a:rPr lang="en-GB" sz="1100" dirty="0"/>
              <a:t> 32(2): 249-264. </a:t>
            </a:r>
          </a:p>
          <a:p>
            <a:pPr marL="0" indent="0">
              <a:buFont typeface="Arial" pitchFamily="34" charset="0"/>
              <a:buNone/>
            </a:pPr>
            <a:r>
              <a:rPr lang="en-GB" sz="1100" dirty="0">
                <a:solidFill>
                  <a:srgbClr val="333333"/>
                </a:solidFill>
              </a:rPr>
              <a:t>Finney, N., Nazroo, J., Becares, L., Kapadia, D. and Shlomo, N. (2023) </a:t>
            </a:r>
            <a:r>
              <a:rPr lang="en-GB" sz="1100" i="1" dirty="0">
                <a:solidFill>
                  <a:srgbClr val="333333"/>
                </a:solidFill>
              </a:rPr>
              <a:t>Racism and ethnic inequality in a time of crisis: Findings from the Evidence for Equality National Survey </a:t>
            </a:r>
            <a:r>
              <a:rPr lang="en-GB" sz="1100" dirty="0">
                <a:solidFill>
                  <a:srgbClr val="333333"/>
                </a:solidFill>
              </a:rPr>
              <a:t>Bristol: Policy Press</a:t>
            </a:r>
          </a:p>
          <a:p>
            <a:pPr marL="0" indent="0">
              <a:buFont typeface="Arial" pitchFamily="34" charset="0"/>
              <a:buNone/>
            </a:pPr>
            <a:r>
              <a:rPr lang="en-GB" sz="1100" b="0" i="0" dirty="0">
                <a:solidFill>
                  <a:srgbClr val="333333"/>
                </a:solidFill>
                <a:effectLst/>
                <a:highlight>
                  <a:srgbClr val="F9F9F9"/>
                </a:highlight>
              </a:rPr>
              <a:t>Finney, N., Nazroo, J., Shlomo, N., Kapadia, D., Becares, L., Byrne, B. (2024). </a:t>
            </a:r>
            <a:r>
              <a:rPr lang="en-GB" sz="1100" b="0" i="1" dirty="0">
                <a:solidFill>
                  <a:srgbClr val="333333"/>
                </a:solidFill>
                <a:effectLst/>
                <a:highlight>
                  <a:srgbClr val="F9F9F9"/>
                </a:highlight>
              </a:rPr>
              <a:t>Evidence for Equality National Survey: a Survey of Ethnic Minorities During the COVID-19 Pandemic, 2021</a:t>
            </a:r>
            <a:r>
              <a:rPr lang="en-GB" sz="1100" b="0" i="0" dirty="0">
                <a:solidFill>
                  <a:srgbClr val="333333"/>
                </a:solidFill>
                <a:effectLst/>
                <a:highlight>
                  <a:srgbClr val="F9F9F9"/>
                </a:highlight>
              </a:rPr>
              <a:t>. [data collection]. UK Data Service. SN: 9116, </a:t>
            </a:r>
            <a:r>
              <a:rPr lang="en-GB" sz="1100" b="0" i="0" u="sng" dirty="0">
                <a:solidFill>
                  <a:srgbClr val="702082"/>
                </a:solidFill>
                <a:effectLst/>
                <a:highlight>
                  <a:srgbClr val="F9F9F9"/>
                </a:highlight>
                <a:hlinkClick r:id="rId4"/>
              </a:rPr>
              <a:t>DOI: http://doi.org/10.5255/UKDA-SN-9116-1</a:t>
            </a:r>
            <a:endParaRPr lang="en-GB" sz="1100" dirty="0">
              <a:solidFill>
                <a:srgbClr val="333333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sz="1100" dirty="0">
                <a:solidFill>
                  <a:srgbClr val="333333"/>
                </a:solidFill>
              </a:rPr>
              <a:t>Katikireddi SV, Lal S, Carrol ED</a:t>
            </a:r>
            <a:r>
              <a:rPr lang="en-GB" sz="1100" i="1" dirty="0">
                <a:solidFill>
                  <a:srgbClr val="333333"/>
                </a:solidFill>
              </a:rPr>
              <a:t>, et al </a:t>
            </a:r>
            <a:r>
              <a:rPr lang="en-GB" sz="1100" dirty="0">
                <a:solidFill>
                  <a:srgbClr val="333333"/>
                </a:solidFill>
              </a:rPr>
              <a:t>Unequal impact of the COVID-19 crisis on minority ethnic groups: a framework for understanding and addressing inequalities </a:t>
            </a:r>
            <a:r>
              <a:rPr lang="en-GB" sz="1100" i="1" dirty="0">
                <a:solidFill>
                  <a:srgbClr val="333333"/>
                </a:solidFill>
              </a:rPr>
              <a:t>J </a:t>
            </a:r>
            <a:r>
              <a:rPr lang="en-GB" sz="1100" i="1" dirty="0" err="1">
                <a:solidFill>
                  <a:srgbClr val="333333"/>
                </a:solidFill>
              </a:rPr>
              <a:t>Epidemiol</a:t>
            </a:r>
            <a:r>
              <a:rPr lang="en-GB" sz="1100" i="1" dirty="0">
                <a:solidFill>
                  <a:srgbClr val="333333"/>
                </a:solidFill>
              </a:rPr>
              <a:t> Community Health </a:t>
            </a:r>
            <a:r>
              <a:rPr lang="en-GB" sz="1100" dirty="0">
                <a:solidFill>
                  <a:srgbClr val="333333"/>
                </a:solidFill>
              </a:rPr>
              <a:t>2021;</a:t>
            </a:r>
            <a:r>
              <a:rPr lang="en-GB" sz="1100" b="1" dirty="0">
                <a:solidFill>
                  <a:srgbClr val="333333"/>
                </a:solidFill>
              </a:rPr>
              <a:t>75:</a:t>
            </a:r>
            <a:r>
              <a:rPr lang="en-GB" sz="1100" dirty="0">
                <a:solidFill>
                  <a:srgbClr val="333333"/>
                </a:solidFill>
              </a:rPr>
              <a:t>970-974.</a:t>
            </a:r>
          </a:p>
          <a:p>
            <a:pPr marL="0" indent="0">
              <a:buFont typeface="Arial" pitchFamily="34" charset="0"/>
              <a:buNone/>
            </a:pPr>
            <a:r>
              <a:rPr lang="en-GB" sz="1100" dirty="0"/>
              <a:t>Lawrence, D. (2020), ‘An Avoidable Crisis: The disproportionate impact of Covid-19 on Black, Asian and minority ethnic communities’, The Doreen Lawrence Review. Available at: </a:t>
            </a:r>
            <a:r>
              <a:rPr lang="en-GB" sz="1100" u="sng" dirty="0">
                <a:hlinkClick r:id="rId5"/>
              </a:rPr>
              <a:t>https://uploads-ssl.webflow.com/5f5bdc0f30fe4b120448a029/5f973b076be4cadc5045fad3_An%20Avoidable%20Crisis.pdf</a:t>
            </a:r>
            <a:r>
              <a:rPr lang="en-GB" sz="1100" dirty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GB" sz="1100" dirty="0">
                <a:solidFill>
                  <a:srgbClr val="000000"/>
                </a:solidFill>
              </a:rPr>
              <a:t>Nazroo, James and </a:t>
            </a:r>
            <a:r>
              <a:rPr lang="en-GB" sz="1100" dirty="0" err="1">
                <a:solidFill>
                  <a:srgbClr val="000000"/>
                </a:solidFill>
              </a:rPr>
              <a:t>Bécares</a:t>
            </a:r>
            <a:r>
              <a:rPr lang="en-GB" sz="1100" dirty="0">
                <a:solidFill>
                  <a:srgbClr val="000000"/>
                </a:solidFill>
              </a:rPr>
              <a:t>, Laia (2020) </a:t>
            </a:r>
            <a:r>
              <a:rPr lang="en-GB" sz="1100" i="1" dirty="0">
                <a:solidFill>
                  <a:srgbClr val="000000"/>
                </a:solidFill>
              </a:rPr>
              <a:t>Evidence for ethnic inequalities in mortality related to COVID-19 infections: findings from an ecological analysis of England.</a:t>
            </a:r>
            <a:r>
              <a:rPr lang="en-GB" sz="1100" dirty="0">
                <a:solidFill>
                  <a:srgbClr val="000000"/>
                </a:solidFill>
              </a:rPr>
              <a:t> BMJ Open, 10 (12). a041750 1-6. ISSN 2044-6055</a:t>
            </a:r>
            <a:endParaRPr lang="en-GB" sz="1100" dirty="0"/>
          </a:p>
          <a:p>
            <a:pPr marL="0" indent="0">
              <a:buFont typeface="Arial" pitchFamily="34" charset="0"/>
              <a:buNone/>
            </a:pPr>
            <a:r>
              <a:rPr lang="en-GB" sz="1100" dirty="0"/>
              <a:t>ONS (2020) https://www.ons.gov.uk/peoplepopulationandcommunity/healthandsocialcare/conditionsanddiseases/articles/whyhaveblackandsouthasianpeoplebeenhithardestbycovid19/2020-12-14</a:t>
            </a:r>
          </a:p>
          <a:p>
            <a:pPr marL="0" indent="0">
              <a:buFont typeface="Arial" pitchFamily="34" charset="0"/>
              <a:buNone/>
            </a:pPr>
            <a:r>
              <a:rPr lang="en-GB" sz="1100" dirty="0"/>
              <a:t>Schouten, B. and Shlomo, N. (2017). Selecting Adaptive Survey Design Strata with Partial R-indicators.  </a:t>
            </a:r>
            <a:r>
              <a:rPr lang="en-GB" sz="1100" i="1" dirty="0"/>
              <a:t>International Statistical Review</a:t>
            </a:r>
            <a:r>
              <a:rPr lang="en-GB" sz="1100" dirty="0"/>
              <a:t> 85(1): e 1, 143-163.</a:t>
            </a:r>
          </a:p>
          <a:p>
            <a:pPr marL="0" indent="0">
              <a:buFont typeface="Arial" pitchFamily="34" charset="0"/>
              <a:buNone/>
            </a:pPr>
            <a:r>
              <a:rPr lang="en-GB" sz="1100" dirty="0"/>
              <a:t>Schouten, J.G., </a:t>
            </a:r>
            <a:r>
              <a:rPr lang="en-GB" sz="1100" dirty="0" err="1"/>
              <a:t>Cobben</a:t>
            </a:r>
            <a:r>
              <a:rPr lang="en-GB" sz="1100" dirty="0"/>
              <a:t>, F., Bethlehem, J. (2009). Indicators for the Representativeness of Survey Response, </a:t>
            </a:r>
            <a:r>
              <a:rPr lang="en-GB" sz="1100" i="1" dirty="0"/>
              <a:t>Survey Methodology</a:t>
            </a:r>
            <a:r>
              <a:rPr lang="en-GB" sz="1100" dirty="0"/>
              <a:t> 35(1): 101 – 113.</a:t>
            </a:r>
          </a:p>
          <a:p>
            <a:pPr marL="0" indent="0">
              <a:buFont typeface="Arial" pitchFamily="34" charset="0"/>
              <a:buNone/>
            </a:pPr>
            <a:endParaRPr lang="en-GB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342DD7-E1BD-CF7E-F543-57A901FC0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90" y="6083562"/>
            <a:ext cx="1875271" cy="60772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3140968-D901-EA60-2C17-64F7F3ABEE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148843"/>
            <a:ext cx="1814651" cy="4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5081AB-B7C4-BD52-8B6F-6C47D310A793}"/>
              </a:ext>
            </a:extLst>
          </p:cNvPr>
          <p:cNvSpPr/>
          <p:nvPr/>
        </p:nvSpPr>
        <p:spPr>
          <a:xfrm>
            <a:off x="6063" y="5901343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60FD51-5BD2-4325-A967-7C57913F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4" t="11112" r="67032" b="6945"/>
          <a:stretch/>
        </p:blipFill>
        <p:spPr>
          <a:xfrm rot="707466">
            <a:off x="7119747" y="3176141"/>
            <a:ext cx="1588726" cy="2221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69D0F1-6616-4730-8A1F-A661877B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66" y="3524506"/>
            <a:ext cx="7886700" cy="745471"/>
          </a:xfrm>
        </p:spPr>
        <p:txBody>
          <a:bodyPr/>
          <a:lstStyle/>
          <a:p>
            <a:r>
              <a:rPr lang="en-GB" dirty="0"/>
              <a:t>Why do we need a new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72A9-9B7C-4FC1-92C4-CC1C684D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68260"/>
            <a:ext cx="4278200" cy="3990499"/>
          </a:xfrm>
        </p:spPr>
        <p:txBody>
          <a:bodyPr>
            <a:noAutofit/>
          </a:bodyPr>
          <a:lstStyle/>
          <a:p>
            <a:r>
              <a:rPr lang="en-GB" sz="2200" dirty="0"/>
              <a:t>Evidence shows stark and persistent ethnic inequalities in the UK over recent decades across social realms (Byrne et al 2020)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755B60-11B4-4249-835A-018B02439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1204">
            <a:off x="5728740" y="3249213"/>
            <a:ext cx="1475697" cy="2305777"/>
          </a:xfrm>
          <a:prstGeom prst="rect">
            <a:avLst/>
          </a:prstGeom>
        </p:spPr>
      </p:pic>
      <p:pic>
        <p:nvPicPr>
          <p:cNvPr id="17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234F7626-240B-466A-BB09-5080AB97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5018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3829B-94CF-4C6A-8C6D-B5459F422DD5}"/>
              </a:ext>
            </a:extLst>
          </p:cNvPr>
          <p:cNvSpPr txBox="1"/>
          <p:nvPr/>
        </p:nvSpPr>
        <p:spPr>
          <a:xfrm>
            <a:off x="2276315" y="375063"/>
            <a:ext cx="667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6D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context of ethnic inequalities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5B947-F1F8-3B16-756D-1AAFF9C08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65" y="3524506"/>
            <a:ext cx="3874332" cy="2575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C55D93-C35B-2466-0329-EB60171E70F4}"/>
              </a:ext>
            </a:extLst>
          </p:cNvPr>
          <p:cNvSpPr txBox="1"/>
          <p:nvPr/>
        </p:nvSpPr>
        <p:spPr>
          <a:xfrm>
            <a:off x="4716016" y="1366396"/>
            <a:ext cx="42781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pandemic emphasised ethnic inequalities (Lawrence 2020, ONS 2020, Katikireddi et al 2021, </a:t>
            </a:r>
            <a:r>
              <a:rPr lang="en-GB" sz="2200" b="0" i="0" dirty="0">
                <a:solidFill>
                  <a:srgbClr val="000000"/>
                </a:solidFill>
                <a:effectLst/>
              </a:rPr>
              <a:t>Nazroo and Becares (2020)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F2F1AF-4C8C-AF8E-335B-C33B80B4C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76" y="6087843"/>
            <a:ext cx="1875271" cy="6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6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74" y="6066907"/>
            <a:ext cx="1875271" cy="607728"/>
          </a:xfrm>
          <a:prstGeom prst="rect">
            <a:avLst/>
          </a:prstGeom>
        </p:spPr>
      </p:pic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D582ACD4-8BE2-4E59-B593-E85D7954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29511EB-D32F-4F17-ACCD-6E216D6986B3}"/>
              </a:ext>
            </a:extLst>
          </p:cNvPr>
          <p:cNvSpPr txBox="1">
            <a:spLocks/>
          </p:cNvSpPr>
          <p:nvPr/>
        </p:nvSpPr>
        <p:spPr>
          <a:xfrm>
            <a:off x="899593" y="1127156"/>
            <a:ext cx="7632848" cy="41672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6D7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EC019-0920-1D2B-8F8C-D10460671822}"/>
              </a:ext>
            </a:extLst>
          </p:cNvPr>
          <p:cNvSpPr txBox="1">
            <a:spLocks/>
          </p:cNvSpPr>
          <p:nvPr/>
        </p:nvSpPr>
        <p:spPr>
          <a:xfrm>
            <a:off x="838200" y="1268760"/>
            <a:ext cx="7766248" cy="42578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Social surveys in the UK tend to represent a </a:t>
            </a:r>
            <a:r>
              <a:rPr lang="en-GB" sz="2400" dirty="0">
                <a:solidFill>
                  <a:srgbClr val="006D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limited number of (broad) ethnic groups</a:t>
            </a:r>
          </a:p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Survey sampling favours (by design) areas of </a:t>
            </a:r>
            <a:r>
              <a:rPr lang="en-GB" sz="2400" dirty="0">
                <a:solidFill>
                  <a:srgbClr val="006D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residential clustering 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ethnic minorities</a:t>
            </a:r>
          </a:p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 surveys do not have questions bespoke to the concerns and </a:t>
            </a:r>
            <a:r>
              <a:rPr lang="en-GB" sz="2400" dirty="0">
                <a:solidFill>
                  <a:srgbClr val="006D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experiences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minority groups</a:t>
            </a:r>
          </a:p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Census/administrative data have good population coverage but </a:t>
            </a:r>
            <a:r>
              <a:rPr lang="en-GB" sz="2400" dirty="0">
                <a:solidFill>
                  <a:srgbClr val="006D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limited topic coverage</a:t>
            </a:r>
          </a:p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prior application of rapidly developing </a:t>
            </a:r>
            <a:r>
              <a:rPr lang="en-GB" sz="2400" dirty="0">
                <a:solidFill>
                  <a:srgbClr val="006D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non-probability survey methods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(numerically) small population in the 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E6305-60AF-6909-F0BC-BB022B278998}"/>
              </a:ext>
            </a:extLst>
          </p:cNvPr>
          <p:cNvSpPr txBox="1"/>
          <p:nvPr/>
        </p:nvSpPr>
        <p:spPr>
          <a:xfrm>
            <a:off x="2195736" y="375063"/>
            <a:ext cx="638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006D7E"/>
                </a:solidFill>
              </a:rPr>
              <a:t>data deficiencies: the ‘ethnicity data gap’</a:t>
            </a:r>
          </a:p>
        </p:txBody>
      </p:sp>
    </p:spTree>
    <p:extLst>
      <p:ext uri="{BB962C8B-B14F-4D97-AF65-F5344CB8AC3E}">
        <p14:creationId xmlns:p14="http://schemas.microsoft.com/office/powerpoint/2010/main" val="4430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3257689"/>
            <a:ext cx="7920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Roboto Medium" pitchFamily="2" charset="0"/>
                <a:ea typeface="Roboto Medium" pitchFamily="2" charset="0"/>
              </a:rPr>
              <a:t>r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ecruitment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 and data collection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8" name="Picture 3" descr="J:\2021\02_CoDE survey\02_EVENS_national campaign for the public\09_PPT\linkovi\EVENS_LogoUnutrasnjpng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C41140-EA81-47DB-AF9A-198DDD4DB638}"/>
              </a:ext>
            </a:extLst>
          </p:cNvPr>
          <p:cNvSpPr/>
          <p:nvPr/>
        </p:nvSpPr>
        <p:spPr>
          <a:xfrm>
            <a:off x="4355976" y="4748978"/>
            <a:ext cx="4788024" cy="1054511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B36C61-596A-4688-A8C9-DA3E10CCA2F9}"/>
              </a:ext>
            </a:extLst>
          </p:cNvPr>
          <p:cNvSpPr/>
          <p:nvPr/>
        </p:nvSpPr>
        <p:spPr>
          <a:xfrm>
            <a:off x="0" y="4748978"/>
            <a:ext cx="4355976" cy="1054511"/>
          </a:xfrm>
          <a:prstGeom prst="rect">
            <a:avLst/>
          </a:prstGeom>
          <a:blipFill dpi="0" rotWithShape="1">
            <a:blip r:embed="rId3"/>
            <a:srcRect/>
            <a:tile tx="-165100" ty="-939800" sx="45000" sy="4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6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74" y="6066907"/>
            <a:ext cx="1875271" cy="607728"/>
          </a:xfrm>
          <a:prstGeom prst="rect">
            <a:avLst/>
          </a:prstGeom>
        </p:spPr>
      </p:pic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D582ACD4-8BE2-4E59-B593-E85D7954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29511EB-D32F-4F17-ACCD-6E216D6986B3}"/>
              </a:ext>
            </a:extLst>
          </p:cNvPr>
          <p:cNvSpPr txBox="1">
            <a:spLocks/>
          </p:cNvSpPr>
          <p:nvPr/>
        </p:nvSpPr>
        <p:spPr>
          <a:xfrm>
            <a:off x="899593" y="1127156"/>
            <a:ext cx="7632848" cy="41672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6D7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E6305-60AF-6909-F0BC-BB022B278998}"/>
              </a:ext>
            </a:extLst>
          </p:cNvPr>
          <p:cNvSpPr txBox="1"/>
          <p:nvPr/>
        </p:nvSpPr>
        <p:spPr>
          <a:xfrm>
            <a:off x="2195736" y="375063"/>
            <a:ext cx="638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006D7E"/>
                </a:solidFill>
              </a:rPr>
              <a:t>overview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3FB29D7-E005-AD1A-866D-70C55FFFF74E}"/>
              </a:ext>
            </a:extLst>
          </p:cNvPr>
          <p:cNvSpPr txBox="1">
            <a:spLocks/>
          </p:cNvSpPr>
          <p:nvPr/>
        </p:nvSpPr>
        <p:spPr>
          <a:xfrm>
            <a:off x="270455" y="1289228"/>
            <a:ext cx="6681290" cy="48040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collection from February to October 2021</a:t>
            </a:r>
          </a:p>
          <a:p>
            <a:r>
              <a:rPr lang="en-GB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 minute questionnaire, developed with partners</a:t>
            </a:r>
          </a:p>
          <a:p>
            <a:r>
              <a:rPr lang="en-GB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Completed online via open web link or Telephone Interview (CATI), available in 14 languages</a:t>
            </a:r>
          </a:p>
          <a:p>
            <a:r>
              <a:rPr lang="en-GB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Non-probability, responsive recruitment design: all who consider themselves to be ethnic or religious minorities are invited to take part </a:t>
            </a:r>
          </a:p>
          <a:p>
            <a:r>
              <a:rPr lang="en-GB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Residency of England, Wales or Scotland required</a:t>
            </a:r>
          </a:p>
          <a:p>
            <a:r>
              <a:rPr lang="en-GB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£10 (voucher) issued upon completion of survey</a:t>
            </a:r>
          </a:p>
          <a:p>
            <a:r>
              <a:rPr lang="en-GB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Original questions &amp; those developed from other surveys</a:t>
            </a:r>
          </a:p>
          <a:p>
            <a:r>
              <a:rPr lang="en-GB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Administered by Ipsos</a:t>
            </a:r>
          </a:p>
          <a:p>
            <a:r>
              <a:rPr lang="en-GB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Full ethical approval, University of Manchester</a:t>
            </a:r>
          </a:p>
          <a:p>
            <a:pPr marL="0" indent="0">
              <a:buFont typeface="Arial" pitchFamily="34" charset="0"/>
              <a:buNone/>
            </a:pPr>
            <a:endParaRPr lang="en-GB" sz="1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4D96A-A492-9F95-C738-111C6A40204C}"/>
              </a:ext>
            </a:extLst>
          </p:cNvPr>
          <p:cNvSpPr txBox="1"/>
          <p:nvPr/>
        </p:nvSpPr>
        <p:spPr>
          <a:xfrm>
            <a:off x="6951745" y="1079424"/>
            <a:ext cx="1580696" cy="4524315"/>
          </a:xfrm>
          <a:prstGeom prst="rect">
            <a:avLst/>
          </a:prstGeom>
          <a:solidFill>
            <a:srgbClr val="006D7E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English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Arabic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Bengali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Chinese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Gujarati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Polish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Portuguese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Punjabi: Gurmukhi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Punjabi: </a:t>
            </a:r>
            <a:r>
              <a:rPr lang="en-GB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Shahmukhi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Romanian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Somali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Turkish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Urdu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Welsh 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3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3489"/>
            <a:ext cx="9144000" cy="1054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5604CF-1514-44D7-8368-74598573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74" y="6066907"/>
            <a:ext cx="1875271" cy="607728"/>
          </a:xfrm>
          <a:prstGeom prst="rect">
            <a:avLst/>
          </a:prstGeom>
        </p:spPr>
      </p:pic>
      <p:pic>
        <p:nvPicPr>
          <p:cNvPr id="14" name="Picture 3" descr="J:\2021\02_CoDE survey\02_EVENS_national campaign for the public\09_PPT\linkovi\EVENS_LogoUnutrasnjpng-02.png">
            <a:extLst>
              <a:ext uri="{FF2B5EF4-FFF2-40B4-BE49-F238E27FC236}">
                <a16:creationId xmlns:a16="http://schemas.microsoft.com/office/drawing/2014/main" id="{D582ACD4-8BE2-4E59-B593-E85D7954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29511EB-D32F-4F17-ACCD-6E216D6986B3}"/>
              </a:ext>
            </a:extLst>
          </p:cNvPr>
          <p:cNvSpPr txBox="1">
            <a:spLocks/>
          </p:cNvSpPr>
          <p:nvPr/>
        </p:nvSpPr>
        <p:spPr>
          <a:xfrm>
            <a:off x="899593" y="1127156"/>
            <a:ext cx="7632848" cy="41672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6D7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E6305-60AF-6909-F0BC-BB022B278998}"/>
              </a:ext>
            </a:extLst>
          </p:cNvPr>
          <p:cNvSpPr txBox="1"/>
          <p:nvPr/>
        </p:nvSpPr>
        <p:spPr>
          <a:xfrm>
            <a:off x="1763688" y="375063"/>
            <a:ext cx="682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006D7E"/>
                </a:solidFill>
              </a:rPr>
              <a:t>recruitment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AE367-561F-565A-D4F0-3444E1CF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52" y="1282363"/>
            <a:ext cx="8558907" cy="48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0428" y="3257689"/>
            <a:ext cx="7920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Roboto Medium" pitchFamily="2" charset="0"/>
                <a:ea typeface="Roboto Medium" pitchFamily="2" charset="0"/>
              </a:rPr>
              <a:t>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he EVENS sample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pic>
        <p:nvPicPr>
          <p:cNvPr id="8" name="Picture 3" descr="J:\2021\02_CoDE survey\02_EVENS_national campaign for the public\09_PPT\linkovi\EVENS_LogoUnutrasnjpng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3" y="-8792"/>
            <a:ext cx="2040785" cy="9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0368" y="6165304"/>
            <a:ext cx="2160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160" y="6237320"/>
            <a:ext cx="41044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DOCUMENTING THE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ETHNIC AND 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MINORITIES IN A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+mn-cs"/>
              </a:rPr>
              <a:t>OF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0" b="0" i="0" u="none" strike="noStrike" kern="1200" cap="none" spc="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C41140-EA81-47DB-AF9A-198DDD4DB638}"/>
              </a:ext>
            </a:extLst>
          </p:cNvPr>
          <p:cNvSpPr/>
          <p:nvPr/>
        </p:nvSpPr>
        <p:spPr>
          <a:xfrm>
            <a:off x="4355976" y="4748978"/>
            <a:ext cx="4788024" cy="1054511"/>
          </a:xfrm>
          <a:prstGeom prst="rect">
            <a:avLst/>
          </a:prstGeom>
          <a:solidFill>
            <a:srgbClr val="F0B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06B6BE-8DAA-86FF-25CA-908245C7AE7A}"/>
              </a:ext>
            </a:extLst>
          </p:cNvPr>
          <p:cNvSpPr/>
          <p:nvPr/>
        </p:nvSpPr>
        <p:spPr>
          <a:xfrm>
            <a:off x="35496" y="4750755"/>
            <a:ext cx="4608512" cy="1054509"/>
          </a:xfrm>
          <a:prstGeom prst="rect">
            <a:avLst/>
          </a:prstGeom>
          <a:blipFill dpi="0" rotWithShape="1">
            <a:blip r:embed="rId3"/>
            <a:srcRect/>
            <a:tile tx="-12700" ty="-31115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94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8235</TotalTime>
  <Words>2050</Words>
  <Application>Microsoft Office PowerPoint</Application>
  <PresentationFormat>On-screen Show (4:3)</PresentationFormat>
  <Paragraphs>259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Roboto</vt:lpstr>
      <vt:lpstr>Roboto Medium</vt:lpstr>
      <vt:lpstr>Office Theme</vt:lpstr>
      <vt:lpstr>Evidence for Equality National Survey (EVENS) DTNR Webinar: Exploring Social Inequalities through National Datasets  </vt:lpstr>
      <vt:lpstr>PowerPoint Presentation</vt:lpstr>
      <vt:lpstr>PowerPoint Presentation</vt:lpstr>
      <vt:lpstr>Why do we need a new survey?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Milos</dc:creator>
  <cp:lastModifiedBy>Nissa Finney</cp:lastModifiedBy>
  <cp:revision>254</cp:revision>
  <cp:lastPrinted>2021-06-15T14:54:21Z</cp:lastPrinted>
  <dcterms:created xsi:type="dcterms:W3CDTF">2016-06-17T14:36:17Z</dcterms:created>
  <dcterms:modified xsi:type="dcterms:W3CDTF">2024-09-23T07:45:15Z</dcterms:modified>
</cp:coreProperties>
</file>